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310" r:id="rId12"/>
    <p:sldId id="311" r:id="rId13"/>
    <p:sldId id="312" r:id="rId14"/>
    <p:sldId id="308" r:id="rId15"/>
    <p:sldId id="305" r:id="rId16"/>
    <p:sldId id="278" r:id="rId17"/>
    <p:sldId id="277" r:id="rId18"/>
    <p:sldId id="304" r:id="rId19"/>
    <p:sldId id="279" r:id="rId20"/>
    <p:sldId id="280" r:id="rId21"/>
    <p:sldId id="315" r:id="rId22"/>
    <p:sldId id="281" r:id="rId23"/>
    <p:sldId id="282" r:id="rId24"/>
    <p:sldId id="284" r:id="rId25"/>
    <p:sldId id="285" r:id="rId26"/>
    <p:sldId id="287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320" r:id="rId36"/>
    <p:sldId id="321" r:id="rId37"/>
    <p:sldId id="323" r:id="rId38"/>
    <p:sldId id="324" r:id="rId39"/>
    <p:sldId id="322" r:id="rId40"/>
    <p:sldId id="316" r:id="rId41"/>
    <p:sldId id="309" r:id="rId42"/>
    <p:sldId id="319" r:id="rId43"/>
    <p:sldId id="298" r:id="rId44"/>
    <p:sldId id="313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  <p:cmAuthor id="2" name="정 혜수" initials="정혜" lastIdx="1" clrIdx="1">
    <p:extLst>
      <p:ext uri="{19B8F6BF-5375-455C-9EA6-DF929625EA0E}">
        <p15:presenceInfo xmlns:p15="http://schemas.microsoft.com/office/powerpoint/2012/main" userId="d64c5056e2f405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2F2F2"/>
    <a:srgbClr val="5C8E3A"/>
    <a:srgbClr val="76B54B"/>
    <a:srgbClr val="00B0F0"/>
    <a:srgbClr val="E3DE00"/>
    <a:srgbClr val="7B7B7B"/>
    <a:srgbClr val="C4C4C4"/>
    <a:srgbClr val="FB999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79187" autoAdjust="0"/>
  </p:normalViewPr>
  <p:slideViewPr>
    <p:cSldViewPr snapToGrid="0">
      <p:cViewPr>
        <p:scale>
          <a:sx n="50" d="100"/>
          <a:sy n="50" d="100"/>
        </p:scale>
        <p:origin x="1752" y="869"/>
      </p:cViewPr>
      <p:guideLst>
        <p:guide orient="horz" pos="2157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-7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BFF32E-A26D-429E-B1A2-9D0633C064F1}" type="datetime1">
              <a:rPr lang="ko-KR" altLang="en-US"/>
              <a:pPr lvl="0">
                <a:defRPr/>
              </a:pPr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3A4C6C-3E16-4492-B7B2-8D46C6F4A94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330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추천이유</a:t>
            </a:r>
          </a:p>
          <a:p>
            <a:pPr lvl="0">
              <a:defRPr/>
            </a:pPr>
            <a:r>
              <a:rPr lang="ko-KR" altLang="en-US"/>
              <a:t>저자가 엔시소프트에서 근무 경험을 바탕으로 적어 하둡을 사용하는데 있어 핵심정리를 잘하였다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다양한 샘플 코드와 실행 결과를 넣어 다른 </a:t>
            </a:r>
            <a:r>
              <a:rPr lang="en-US" altLang="ko-KR"/>
              <a:t>Sql</a:t>
            </a:r>
            <a:r>
              <a:rPr lang="ko-KR" altLang="en-US"/>
              <a:t>과 달리 글을 많이 줄이고 실습을 강조하여 지필을 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초보자 다음단계 중급자 단계가 배우는 단계로 </a:t>
            </a:r>
            <a:r>
              <a:rPr lang="en-US" altLang="ko-KR"/>
              <a:t>MySQL </a:t>
            </a:r>
            <a:r>
              <a:rPr lang="ko-KR" altLang="en-US"/>
              <a:t>연결도 가능하다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05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83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5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4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0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7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4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9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3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conda.com/download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pyth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kamikoon.tistory.com/15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data.kma.go.kr/cmmn/main.d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rkorea.or.kr/web/sidoCompareAir?itemCode=10003&amp;pMENU_NO=103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data.go.kr/dataset/15028050/fileData.do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.kr/weather/lifenindustry/li_asset/HELP/basic/help_02_01.js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yna.co.kr/view/AKR201806011552000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weather.naver.com/" TargetMode="External"/><Relationship Id="rId4" Type="http://schemas.openxmlformats.org/officeDocument/2006/relationships/hyperlink" Target="https://news.nav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kma.go.kr/data/grnd/selectAsosRltmList.do?pgmNo=36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irkorea.or.kr/index" TargetMode="External"/><Relationship Id="rId12" Type="http://schemas.openxmlformats.org/officeDocument/2006/relationships/hyperlink" Target="https://www.yna.co.kr/view/AKR201806011552000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j6DI3PvAr0//" TargetMode="External"/><Relationship Id="rId11" Type="http://schemas.openxmlformats.org/officeDocument/2006/relationships/hyperlink" Target="http://forecast.nhis.or.kr/menu.do" TargetMode="External"/><Relationship Id="rId5" Type="http://schemas.openxmlformats.org/officeDocument/2006/relationships/hyperlink" Target="https://developer.android.com/studio/?hl=ko" TargetMode="External"/><Relationship Id="rId10" Type="http://schemas.openxmlformats.org/officeDocument/2006/relationships/hyperlink" Target="https://terms.naver.com/entry.nhn?docId=3389438&amp;cid=47340&amp;categoryId=47340" TargetMode="External"/><Relationship Id="rId4" Type="http://schemas.openxmlformats.org/officeDocument/2006/relationships/hyperlink" Target="http://www.mohw.go.kr/react/index.jsp%20/" TargetMode="External"/><Relationship Id="rId9" Type="http://schemas.openxmlformats.org/officeDocument/2006/relationships/hyperlink" Target="https://www.sedaily.com/NewsView/1OIBYC9Z3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night5/D.Pteam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053421" y="4050517"/>
            <a:ext cx="6123667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전국 시도별 천식 위험지수 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알림 서비스</a:t>
            </a:r>
            <a:r>
              <a:rPr lang="ko-KR" alt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 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82338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안효근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969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김연수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181600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임정준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6" name="모서리가 둥근 직사각형 65"/>
          <p:cNvSpPr/>
          <p:nvPr/>
        </p:nvSpPr>
        <p:spPr>
          <a:xfrm>
            <a:off x="7294077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정혜수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7" name="모서리가 둥근 직사각형 65"/>
          <p:cNvSpPr/>
          <p:nvPr/>
        </p:nvSpPr>
        <p:spPr>
          <a:xfrm>
            <a:off x="9378261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김현구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52922" y="3625155"/>
            <a:ext cx="1686155" cy="65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5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D.P </a:t>
            </a:r>
            <a:r>
              <a:rPr lang="ko-KR" altLang="en-US" sz="2500" b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</a:t>
            </a:r>
            <a:endParaRPr lang="ko-KR" altLang="en-US" sz="2500" b="1">
              <a:solidFill>
                <a:srgbClr val="00B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08402" y="4296336"/>
            <a:ext cx="3111880" cy="212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 목 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산학캡스톤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디자인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담당 교수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 현 숙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발표자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안 효 근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발표일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2019 05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09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22" y="6443078"/>
            <a:ext cx="176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smtClean="0"/>
              <a:t>2019/05/09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200126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42773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A366E00-A1D0-4DCB-B108-C027F6120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163683" y="2223197"/>
              <a:ext cx="1761763" cy="7061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057873" y="2907471"/>
              <a:ext cx="1631578" cy="902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파이썬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3.7.3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2017675"/>
            <a:ext cx="597629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</a:t>
            </a:r>
            <a:r>
              <a:rPr lang="en-US" altLang="ko-KR" sz="1900" dirty="0" smtClean="0"/>
              <a:t>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</a:t>
            </a:r>
            <a:r>
              <a:rPr lang="en-US" altLang="ko-KR" sz="1900" dirty="0">
                <a:hlinkClick r:id="rId4"/>
              </a:rPr>
              <a:t>https://www.python.org/</a:t>
            </a:r>
            <a:r>
              <a:rPr lang="en-US" altLang="ko-KR" sz="1900" dirty="0"/>
              <a:t> 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..</a:t>
            </a:r>
          </a:p>
          <a:p>
            <a:r>
              <a:rPr lang="en-US" altLang="ko-KR" sz="1900" dirty="0"/>
              <a:t>2. </a:t>
            </a:r>
            <a:r>
              <a:rPr lang="ko-KR" altLang="en-US" sz="1900" dirty="0"/>
              <a:t>홈페이지에서  </a:t>
            </a:r>
            <a:r>
              <a:rPr lang="en-US" altLang="ko-KR" sz="1900" dirty="0"/>
              <a:t>Download</a:t>
            </a:r>
            <a:r>
              <a:rPr lang="ko-KR" altLang="en-US" sz="1900" dirty="0"/>
              <a:t>를 클릭한다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5ADB12-A25B-4876-8B4A-90E9F6D73A8A}"/>
              </a:ext>
            </a:extLst>
          </p:cNvPr>
          <p:cNvSpPr/>
          <p:nvPr/>
        </p:nvSpPr>
        <p:spPr>
          <a:xfrm>
            <a:off x="3925127" y="966302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54900" y="370663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9008228" y="2807860"/>
              <a:ext cx="1523518" cy="842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아나콘다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3.6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" name="Picture 2" descr="C:\Users\Administrator\Desktop\R1280x0.png">
              <a:extLst>
                <a:ext uri="{FF2B5EF4-FFF2-40B4-BE49-F238E27FC236}">
                  <a16:creationId xmlns:a16="http://schemas.microsoft.com/office/drawing/2014/main" id="{737DEF06-9B37-4E8D-ADAD-AF42AFD33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906" y="1878572"/>
              <a:ext cx="1556724" cy="90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81536" y="3757152"/>
            <a:ext cx="782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>
                <a:hlinkClick r:id="rId6"/>
              </a:rPr>
              <a:t>https://www.anaconda.com/download/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3.6ver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실행하게 되면 </a:t>
            </a:r>
            <a:r>
              <a:rPr lang="en-US" altLang="ko-KR" dirty="0"/>
              <a:t>Advanced Options</a:t>
            </a:r>
            <a:r>
              <a:rPr lang="ko-KR" altLang="en-US" dirty="0"/>
              <a:t>에서 환경변수까지 등록해준다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(2</a:t>
            </a:r>
            <a:r>
              <a:rPr lang="ko-KR" altLang="en-US" dirty="0"/>
              <a:t>가지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7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2" y="672052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42530" y="259422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13471" y="487364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847484" y="492574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09228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334656" y="3097058"/>
              <a:ext cx="2052240" cy="7731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파이참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64bit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1796173"/>
            <a:ext cx="797087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1..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(https://www.jetbrains.com/pycharm/download/#section=windows)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2. Community </a:t>
            </a:r>
            <a:r>
              <a:rPr lang="ko-KR" altLang="en-US" sz="1900" dirty="0"/>
              <a:t>로 깔아준다</a:t>
            </a:r>
            <a:r>
              <a:rPr lang="en-US" altLang="ko-KR" sz="1900" dirty="0"/>
              <a:t>. (</a:t>
            </a:r>
            <a:r>
              <a:rPr lang="ko-KR" altLang="en-US" sz="1900" dirty="0" err="1"/>
              <a:t>무료버전</a:t>
            </a:r>
            <a:r>
              <a:rPr lang="ko-KR" altLang="en-US" sz="1900" dirty="0"/>
              <a:t> 사용을 위해</a:t>
            </a:r>
            <a:r>
              <a:rPr lang="en-US" altLang="ko-KR" sz="1900" dirty="0"/>
              <a:t>)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5ADB12-A25B-4876-8B4A-90E9F6D73A8A}"/>
              </a:ext>
            </a:extLst>
          </p:cNvPr>
          <p:cNvSpPr/>
          <p:nvPr/>
        </p:nvSpPr>
        <p:spPr>
          <a:xfrm>
            <a:off x="4429781" y="1015077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33306" y="4081021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721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8.0.10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59942" y="4131541"/>
            <a:ext cx="78265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/>
              <a:t>https://dev.mysql.com/downloads/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 Window </a:t>
            </a:r>
            <a:r>
              <a:rPr lang="ko-KR" altLang="en-US" dirty="0"/>
              <a:t>버전 </a:t>
            </a:r>
            <a:r>
              <a:rPr lang="en-US" altLang="ko-KR" dirty="0"/>
              <a:t>8.0.10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r>
              <a:rPr lang="en-US" altLang="ko-KR" sz="1600" dirty="0"/>
              <a:t>     Web-community : </a:t>
            </a:r>
            <a:r>
              <a:rPr lang="ko-KR" altLang="en-US" sz="1600" dirty="0"/>
              <a:t>인터넷과 연결하여 필요한 파일을 계속 다운받으며 설치하는 </a:t>
            </a:r>
            <a:endParaRPr lang="en-US" altLang="ko-KR" sz="1600" dirty="0"/>
          </a:p>
          <a:p>
            <a:r>
              <a:rPr lang="ko-KR" altLang="en-US" sz="1600" dirty="0"/>
              <a:t>     형태 를 선택하여 설치한다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 </a:t>
            </a:r>
            <a:r>
              <a:rPr lang="en-US" altLang="ko-KR" sz="1600" dirty="0">
                <a:hlinkClick r:id="rId3"/>
              </a:rPr>
              <a:t>https://kkamikoon.tistory.com/156</a:t>
            </a:r>
            <a:r>
              <a:rPr lang="en-US" altLang="ko-KR" sz="1600" dirty="0"/>
              <a:t> </a:t>
            </a:r>
            <a:r>
              <a:rPr lang="ko-KR" altLang="en-US" sz="1600" dirty="0"/>
              <a:t>다른 설치 프로그램보다 중간중간 내용이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많기 때문에 설치 내용을 참조 할 수 있는 사이트를 기재 하였다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/>
              <a:t/>
            </a:r>
            <a:br>
              <a:rPr lang="ko-KR" altLang="en-US" sz="1600" dirty="0"/>
            </a:b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45" y="1945817"/>
            <a:ext cx="972433" cy="647920"/>
          </a:xfrm>
          <a:prstGeom prst="rect">
            <a:avLst/>
          </a:prstGeom>
        </p:spPr>
      </p:pic>
      <p:pic>
        <p:nvPicPr>
          <p:cNvPr id="33" name="Picture 4" descr="C:\Users\Administrator\Desktop\지빠귀\이미지\개발환경 이미지\mysql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7063" y="4434499"/>
            <a:ext cx="1129120" cy="733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271EE3-8C8C-42D0-8125-63F85585A54F}"/>
              </a:ext>
            </a:extLst>
          </p:cNvPr>
          <p:cNvSpPr/>
          <p:nvPr/>
        </p:nvSpPr>
        <p:spPr>
          <a:xfrm>
            <a:off x="4508302" y="1039383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48606" y="2735814"/>
            <a:ext cx="79448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명령 프롬프트에 </a:t>
            </a:r>
            <a:r>
              <a:rPr lang="ko-KR" altLang="en-US" dirty="0"/>
              <a:t>접속한다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pip install flask </a:t>
            </a:r>
            <a:r>
              <a:rPr lang="ko-KR" altLang="en-US" dirty="0"/>
              <a:t>라는 간단한 명령어로 설치를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22DC60-D31F-42D2-9FF2-3A068B9B7705}"/>
              </a:ext>
            </a:extLst>
          </p:cNvPr>
          <p:cNvGrpSpPr/>
          <p:nvPr/>
        </p:nvGrpSpPr>
        <p:grpSpPr>
          <a:xfrm>
            <a:off x="1198506" y="245399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A8EE243-CA0E-4219-9FC7-80BD56B8C509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926394-4A91-4DDD-9A03-59D99326C75F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421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Flask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34DFBF3-6D81-49C1-AAB4-69BC764AB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2309" y="2798710"/>
            <a:ext cx="1049027" cy="7284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DA6277-1337-45CB-B5F7-0179E8C2C317}"/>
              </a:ext>
            </a:extLst>
          </p:cNvPr>
          <p:cNvSpPr/>
          <p:nvPr/>
        </p:nvSpPr>
        <p:spPr>
          <a:xfrm>
            <a:off x="3439356" y="205526"/>
            <a:ext cx="5313261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</p:spTree>
    <p:extLst>
      <p:ext uri="{BB962C8B-B14F-4D97-AF65-F5344CB8AC3E}">
        <p14:creationId xmlns:p14="http://schemas.microsoft.com/office/powerpoint/2010/main" val="24479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42945" y="63866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</a:t>
            </a:r>
            <a:r>
              <a:rPr lang="en-US" altLang="ko-KR" sz="25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-2)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개발프로그램 선정이유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271EE3-8C8C-42D0-8125-63F85585A54F}"/>
              </a:ext>
            </a:extLst>
          </p:cNvPr>
          <p:cNvSpPr/>
          <p:nvPr/>
        </p:nvSpPr>
        <p:spPr>
          <a:xfrm>
            <a:off x="4448963" y="859684"/>
            <a:ext cx="3512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CB9377-E539-44D7-AF3E-D1EC322EA584}"/>
              </a:ext>
            </a:extLst>
          </p:cNvPr>
          <p:cNvGrpSpPr/>
          <p:nvPr/>
        </p:nvGrpSpPr>
        <p:grpSpPr>
          <a:xfrm>
            <a:off x="919510" y="2515217"/>
            <a:ext cx="1507090" cy="1419137"/>
            <a:chOff x="9201266" y="1869905"/>
            <a:chExt cx="2253712" cy="225371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CC32DF-80DB-4052-B48F-2E128575AA4C}"/>
                </a:ext>
              </a:extLst>
            </p:cNvPr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4DFA6AE3-A217-4C8F-91C5-D25CEF8E6C7E}"/>
                  </a:ext>
                </a:extLst>
              </p:cNvPr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33E08A04-295A-4CE9-80C5-32FCE9037222}"/>
                  </a:ext>
                </a:extLst>
              </p:cNvPr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90CE8-A7F0-40E3-AC0E-105A982921B6}"/>
                </a:ext>
              </a:extLst>
            </p:cNvPr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tx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A4D96D74-F1F0-4332-897C-7F0EE5CD2805}"/>
                </a:ext>
              </a:extLst>
            </p:cNvPr>
            <p:cNvSpPr txBox="1"/>
            <p:nvPr/>
          </p:nvSpPr>
          <p:spPr>
            <a:xfrm>
              <a:off x="9356981" y="3235107"/>
              <a:ext cx="1942280" cy="586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>
                  <a:solidFill>
                    <a:schemeClr val="bg1"/>
                  </a:solidFill>
                </a:rPr>
                <a:t>Flask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C1D07A-D1D4-4AF3-B648-E73221667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688347" y="2324938"/>
              <a:ext cx="1310643" cy="91016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2693792" y="2523261"/>
            <a:ext cx="1486298" cy="1429691"/>
            <a:chOff x="-4478535" y="1612260"/>
            <a:chExt cx="2340000" cy="23400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24324" y="3099646"/>
              <a:ext cx="1631579" cy="528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Django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4448963" y="2515217"/>
            <a:ext cx="1486298" cy="1383163"/>
            <a:chOff x="-4478535" y="1612260"/>
            <a:chExt cx="2340000" cy="234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53506" y="3066298"/>
              <a:ext cx="1631579" cy="54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Tornado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02" y="2851387"/>
            <a:ext cx="753278" cy="5479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55" y="2865900"/>
            <a:ext cx="915996" cy="42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444" y="4481252"/>
            <a:ext cx="10858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웹 어플리케이션을 만드는 마이크로 웹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Django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신속한 개발과 실용적인 디자인을 장려하는 </a:t>
            </a:r>
            <a:r>
              <a:rPr lang="en-US" altLang="ko-KR" dirty="0"/>
              <a:t>Python </a:t>
            </a:r>
            <a:r>
              <a:rPr lang="ko-KR" altLang="en-US" dirty="0"/>
              <a:t>웹 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Tornado</a:t>
            </a:r>
            <a:r>
              <a:rPr lang="ko-KR" altLang="en-US" dirty="0"/>
              <a:t> </a:t>
            </a:r>
            <a:r>
              <a:rPr lang="en-US" altLang="ko-KR" dirty="0"/>
              <a:t>:</a:t>
            </a:r>
            <a:r>
              <a:rPr lang="ko-KR" altLang="en-US" dirty="0"/>
              <a:t> 원래 </a:t>
            </a:r>
            <a:r>
              <a:rPr lang="en-US" altLang="ko-KR" dirty="0" err="1"/>
              <a:t>FriendFeed</a:t>
            </a:r>
            <a:r>
              <a:rPr lang="ko-KR" altLang="en-US" dirty="0"/>
              <a:t> 에서 개발 된 </a:t>
            </a:r>
            <a:r>
              <a:rPr lang="en-US" altLang="ko-KR" dirty="0"/>
              <a:t>Python </a:t>
            </a:r>
            <a:r>
              <a:rPr lang="ko-KR" altLang="en-US" dirty="0"/>
              <a:t>웹 프레임워크 및 비동기 네트워킹 라이브러리 </a:t>
            </a:r>
            <a:r>
              <a:rPr lang="en-US" altLang="ko-KR" dirty="0"/>
              <a:t> 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76EF-2DEC-4617-98B0-DCC5FA0432E4}"/>
              </a:ext>
            </a:extLst>
          </p:cNvPr>
          <p:cNvSpPr txBox="1"/>
          <p:nvPr/>
        </p:nvSpPr>
        <p:spPr>
          <a:xfrm>
            <a:off x="2070611" y="1824110"/>
            <a:ext cx="310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대표적인 웹 프레임워크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876AB-56EE-434D-985C-2EDB735A4C83}"/>
              </a:ext>
            </a:extLst>
          </p:cNvPr>
          <p:cNvSpPr txBox="1"/>
          <p:nvPr/>
        </p:nvSpPr>
        <p:spPr>
          <a:xfrm>
            <a:off x="6141710" y="2106904"/>
            <a:ext cx="5470660" cy="2199788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이 </a:t>
            </a:r>
            <a:r>
              <a:rPr lang="en-US" altLang="ko-KR" sz="1900" dirty="0"/>
              <a:t>3</a:t>
            </a:r>
            <a:r>
              <a:rPr lang="ko-KR" altLang="en-US" sz="1900" dirty="0"/>
              <a:t>가지의 웹 프레임워크 중 </a:t>
            </a:r>
            <a:r>
              <a:rPr lang="en-US" altLang="ko-KR" sz="2500" u="sng" dirty="0"/>
              <a:t>Flask</a:t>
            </a:r>
            <a:r>
              <a:rPr lang="ko-KR" altLang="en-US" sz="1900" dirty="0"/>
              <a:t> 선정이유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ko-KR" altLang="en-US" sz="1900" dirty="0"/>
              <a:t>모두 </a:t>
            </a:r>
            <a:r>
              <a:rPr lang="en-US" altLang="ko-KR" sz="1900" dirty="0"/>
              <a:t>Python</a:t>
            </a:r>
            <a:r>
              <a:rPr lang="ko-KR" altLang="en-US" sz="1900" dirty="0"/>
              <a:t>이 가능하지만</a:t>
            </a:r>
            <a:r>
              <a:rPr lang="en-US" altLang="ko-KR" sz="1900" dirty="0"/>
              <a:t>,  </a:t>
            </a:r>
          </a:p>
          <a:p>
            <a:pPr algn="ctr">
              <a:lnSpc>
                <a:spcPct val="150000"/>
              </a:lnSpc>
            </a:pPr>
            <a:r>
              <a:rPr lang="ko-KR" altLang="en-US" sz="1900" u="sng" dirty="0"/>
              <a:t>필요한 라이브러리와 패키지만 설치</a:t>
            </a:r>
            <a:r>
              <a:rPr lang="ko-KR" altLang="en-US" sz="1900" dirty="0"/>
              <a:t>하여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en-US" altLang="ko-KR" sz="1900" dirty="0"/>
              <a:t>framework</a:t>
            </a:r>
            <a:r>
              <a:rPr lang="ko-KR" altLang="en-US" sz="1900" dirty="0"/>
              <a:t>를 구축할 수 있기 때문</a:t>
            </a:r>
            <a:endParaRPr lang="en-US" altLang="ko-KR" sz="1900" dirty="0"/>
          </a:p>
        </p:txBody>
      </p:sp>
    </p:spTree>
    <p:extLst>
      <p:ext uri="{BB962C8B-B14F-4D97-AF65-F5344CB8AC3E}">
        <p14:creationId xmlns:p14="http://schemas.microsoft.com/office/powerpoint/2010/main" val="3949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95815" y="496207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시스템 흐름도 설명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52624" y="116853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36" name="Picture 2" descr="C:\Users\Administrator\Desktop\흐름도 자료.png">
            <a:extLst>
              <a:ext uri="{FF2B5EF4-FFF2-40B4-BE49-F238E27FC236}">
                <a16:creationId xmlns:a16="http://schemas.microsoft.com/office/drawing/2014/main" id="{745C6CAF-E5EE-4755-AE0C-6D88578B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928525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54F975-E4B5-4FF2-BAC7-10011F348873}"/>
              </a:ext>
            </a:extLst>
          </p:cNvPr>
          <p:cNvSpPr txBox="1"/>
          <p:nvPr/>
        </p:nvSpPr>
        <p:spPr>
          <a:xfrm>
            <a:off x="623496" y="1506598"/>
            <a:ext cx="182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공공데이터</a:t>
            </a:r>
            <a:r>
              <a:rPr lang="en-US" altLang="ko-KR" sz="1000" b="1" dirty="0"/>
              <a:t>(</a:t>
            </a:r>
            <a:r>
              <a:rPr lang="en-US" altLang="ko-KR" sz="1000" b="1" dirty="0">
                <a:hlinkClick r:id="rId5"/>
              </a:rPr>
              <a:t>https://www.data.go.kr/dataset/15028050/fileData.do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지역별 천식 환자수</a:t>
            </a:r>
            <a:endParaRPr lang="en-US" altLang="ko-KR" sz="1200" b="1" dirty="0"/>
          </a:p>
        </p:txBody>
      </p:sp>
      <p:pic>
        <p:nvPicPr>
          <p:cNvPr id="53" name="Picture 2" descr="C:\Users\Administrator\Desktop\흐름도 자료.png">
            <a:extLst>
              <a:ext uri="{FF2B5EF4-FFF2-40B4-BE49-F238E27FC236}">
                <a16:creationId xmlns:a16="http://schemas.microsoft.com/office/drawing/2014/main" id="{D0CB1F18-A015-4540-A7FF-19999D31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2469570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9F8BBBA-C519-4891-B287-D5C2EF41676F}"/>
              </a:ext>
            </a:extLst>
          </p:cNvPr>
          <p:cNvSpPr txBox="1"/>
          <p:nvPr/>
        </p:nvSpPr>
        <p:spPr>
          <a:xfrm>
            <a:off x="661136" y="4346632"/>
            <a:ext cx="1812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에어코리아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b="1" dirty="0">
                <a:hlinkClick r:id="rId6"/>
              </a:rPr>
              <a:t>https://www.airkorea.or.kr/web/sidoCompareAir?itemCode=10003&amp;pMENU_NO=103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오존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pic>
        <p:nvPicPr>
          <p:cNvPr id="40" name="Picture 2" descr="C:\Users\Administrator\Desktop\흐름도 자료.png">
            <a:extLst>
              <a:ext uri="{FF2B5EF4-FFF2-40B4-BE49-F238E27FC236}">
                <a16:creationId xmlns:a16="http://schemas.microsoft.com/office/drawing/2014/main" id="{B8891324-24C1-44F1-937A-CEE74861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3848421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A12B96D-1798-492B-8D8D-DD489596B7BC}"/>
              </a:ext>
            </a:extLst>
          </p:cNvPr>
          <p:cNvSpPr txBox="1"/>
          <p:nvPr/>
        </p:nvSpPr>
        <p:spPr>
          <a:xfrm>
            <a:off x="625516" y="3041757"/>
            <a:ext cx="1834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기상자료개방포털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dirty="0">
                <a:hlinkClick r:id="rId7"/>
              </a:rPr>
              <a:t>https://data.kma.go.kr/cmmn/main.do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기온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습도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풍속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1CA1D-C971-4ED4-9569-1040E93AF3AD}"/>
              </a:ext>
            </a:extLst>
          </p:cNvPr>
          <p:cNvSpPr txBox="1"/>
          <p:nvPr/>
        </p:nvSpPr>
        <p:spPr>
          <a:xfrm>
            <a:off x="804257" y="5943573"/>
            <a:ext cx="4341813" cy="400110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수집</a:t>
            </a:r>
          </a:p>
        </p:txBody>
      </p:sp>
      <p:pic>
        <p:nvPicPr>
          <p:cNvPr id="46" name="Picture 2" descr="C:\Users\Administrator\Desktop\R1280x0.png">
            <a:extLst>
              <a:ext uri="{FF2B5EF4-FFF2-40B4-BE49-F238E27FC236}">
                <a16:creationId xmlns:a16="http://schemas.microsoft.com/office/drawing/2014/main" id="{6818E7AE-FA7E-4958-8705-4169FD8B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60" y="2770788"/>
            <a:ext cx="1572049" cy="9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435331-BDE9-4223-9D07-63F26C785BD0}"/>
              </a:ext>
            </a:extLst>
          </p:cNvPr>
          <p:cNvSpPr txBox="1"/>
          <p:nvPr/>
        </p:nvSpPr>
        <p:spPr>
          <a:xfrm>
            <a:off x="2508572" y="3711185"/>
            <a:ext cx="181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천식환자수와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최저기온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일교차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습도</a:t>
            </a:r>
            <a:r>
              <a:rPr lang="en-US" altLang="ko-KR" sz="1000" b="1" dirty="0"/>
              <a:t>, </a:t>
            </a:r>
          </a:p>
          <a:p>
            <a:pPr algn="ctr"/>
            <a:r>
              <a:rPr lang="ko-KR" altLang="en-US" sz="1000" b="1" dirty="0"/>
              <a:t>기압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오존의 </a:t>
            </a:r>
            <a:endParaRPr lang="en-US" altLang="ko-KR" sz="1000" b="1" dirty="0"/>
          </a:p>
          <a:p>
            <a:pPr algn="ctr"/>
            <a:r>
              <a:rPr lang="ko-KR" altLang="en-US" sz="1200" b="1" u="sng" dirty="0"/>
              <a:t>연관성 있는 수치 </a:t>
            </a:r>
            <a:endParaRPr lang="en-US" altLang="ko-KR" sz="1200" b="1" u="sng" dirty="0"/>
          </a:p>
          <a:p>
            <a:pPr algn="ctr"/>
            <a:r>
              <a:rPr lang="ko-KR" altLang="en-US" sz="1200" b="1" u="sng" dirty="0"/>
              <a:t>확인 후 비교 분석</a:t>
            </a:r>
            <a:endParaRPr lang="en-US" altLang="ko-KR" sz="1200" b="1" u="sng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DB74E2-6F4E-4560-B75D-E9AFE024CA9A}"/>
              </a:ext>
            </a:extLst>
          </p:cNvPr>
          <p:cNvCxnSpPr>
            <a:cxnSpLocks/>
          </p:cNvCxnSpPr>
          <p:nvPr/>
        </p:nvCxnSpPr>
        <p:spPr>
          <a:xfrm>
            <a:off x="2251028" y="3140405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9F70C4-BBBB-40C1-A7DC-A4AF87D285BD}"/>
              </a:ext>
            </a:extLst>
          </p:cNvPr>
          <p:cNvCxnSpPr>
            <a:cxnSpLocks/>
          </p:cNvCxnSpPr>
          <p:nvPr/>
        </p:nvCxnSpPr>
        <p:spPr>
          <a:xfrm>
            <a:off x="2525024" y="1241153"/>
            <a:ext cx="0" cy="321632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EF41C-5238-40FB-B887-46706CB43408}"/>
              </a:ext>
            </a:extLst>
          </p:cNvPr>
          <p:cNvCxnSpPr/>
          <p:nvPr/>
        </p:nvCxnSpPr>
        <p:spPr>
          <a:xfrm>
            <a:off x="2264793" y="3135927"/>
            <a:ext cx="75713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433512-35AF-4DDA-8DA7-5D90AFF958F4}"/>
              </a:ext>
            </a:extLst>
          </p:cNvPr>
          <p:cNvSpPr txBox="1"/>
          <p:nvPr/>
        </p:nvSpPr>
        <p:spPr>
          <a:xfrm>
            <a:off x="6791921" y="5951860"/>
            <a:ext cx="1534475" cy="400110"/>
          </a:xfrm>
          <a:prstGeom prst="rect">
            <a:avLst/>
          </a:prstGeom>
          <a:solidFill>
            <a:srgbClr val="76B54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분석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6546600-AFAC-43B0-96FD-B4B420040385}"/>
              </a:ext>
            </a:extLst>
          </p:cNvPr>
          <p:cNvCxnSpPr>
            <a:cxnSpLocks/>
          </p:cNvCxnSpPr>
          <p:nvPr/>
        </p:nvCxnSpPr>
        <p:spPr>
          <a:xfrm>
            <a:off x="4104328" y="3123939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04EE1DA-698D-4115-8438-C9539F57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99648" y="2497022"/>
            <a:ext cx="1289098" cy="1091499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70CAF0-B707-4260-B4C3-7454908117DA}"/>
              </a:ext>
            </a:extLst>
          </p:cNvPr>
          <p:cNvCxnSpPr>
            <a:cxnSpLocks/>
          </p:cNvCxnSpPr>
          <p:nvPr/>
        </p:nvCxnSpPr>
        <p:spPr>
          <a:xfrm>
            <a:off x="2251028" y="1262419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A983AD9-EAA9-4039-A75F-01553AEEABC8}"/>
              </a:ext>
            </a:extLst>
          </p:cNvPr>
          <p:cNvCxnSpPr>
            <a:cxnSpLocks/>
          </p:cNvCxnSpPr>
          <p:nvPr/>
        </p:nvCxnSpPr>
        <p:spPr>
          <a:xfrm>
            <a:off x="2251028" y="4435203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6795587" y="4254359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ko-KR" altLang="en-US" sz="1000" b="1" dirty="0"/>
              <a:t>천식관련 네이버 뉴스</a:t>
            </a:r>
            <a:r>
              <a:rPr lang="en-US" altLang="ko-KR" sz="1000" b="1" dirty="0"/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7BA6639-6043-4EFB-B099-1C6E10B4C4D2}"/>
              </a:ext>
            </a:extLst>
          </p:cNvPr>
          <p:cNvCxnSpPr>
            <a:cxnSpLocks/>
          </p:cNvCxnSpPr>
          <p:nvPr/>
        </p:nvCxnSpPr>
        <p:spPr>
          <a:xfrm flipV="1">
            <a:off x="7657423" y="3739430"/>
            <a:ext cx="1125" cy="4921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2075331-FEE0-4A37-A92A-097307C1192A}"/>
              </a:ext>
            </a:extLst>
          </p:cNvPr>
          <p:cNvSpPr txBox="1"/>
          <p:nvPr/>
        </p:nvSpPr>
        <p:spPr>
          <a:xfrm>
            <a:off x="9733618" y="3696597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웹페이구현</a:t>
            </a:r>
            <a:endParaRPr lang="en-US" altLang="ko-KR" sz="12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AD68B00-A033-4961-9291-A33772B888E5}"/>
              </a:ext>
            </a:extLst>
          </p:cNvPr>
          <p:cNvCxnSpPr>
            <a:cxnSpLocks/>
          </p:cNvCxnSpPr>
          <p:nvPr/>
        </p:nvCxnSpPr>
        <p:spPr>
          <a:xfrm flipV="1">
            <a:off x="8932248" y="3739430"/>
            <a:ext cx="1046" cy="478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A4B2338C-9FDF-4C42-B4EC-A594F1CCA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045367" y="2436748"/>
            <a:ext cx="1392425" cy="1036534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70B6633-857D-430F-A047-D4A4C7534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180" y="2478556"/>
            <a:ext cx="1848031" cy="1085551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>
            <a:off x="6717286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7D7AA05-50E9-4023-930C-3502A0330733}"/>
              </a:ext>
            </a:extLst>
          </p:cNvPr>
          <p:cNvSpPr txBox="1"/>
          <p:nvPr/>
        </p:nvSpPr>
        <p:spPr>
          <a:xfrm>
            <a:off x="4880493" y="5946154"/>
            <a:ext cx="191142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저장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D138428-A37C-4676-A3FA-F39577D97792}"/>
              </a:ext>
            </a:extLst>
          </p:cNvPr>
          <p:cNvCxnSpPr>
            <a:cxnSpLocks/>
          </p:cNvCxnSpPr>
          <p:nvPr/>
        </p:nvCxnSpPr>
        <p:spPr>
          <a:xfrm>
            <a:off x="9288231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C5BDB7-55F3-4EEB-B3D4-5A15E83AAB7B}"/>
              </a:ext>
            </a:extLst>
          </p:cNvPr>
          <p:cNvSpPr txBox="1"/>
          <p:nvPr/>
        </p:nvSpPr>
        <p:spPr>
          <a:xfrm>
            <a:off x="9524341" y="5942372"/>
            <a:ext cx="206629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시각화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C564B1-2A1C-402F-B7B7-737A93E199C5}"/>
              </a:ext>
            </a:extLst>
          </p:cNvPr>
          <p:cNvSpPr/>
          <p:nvPr/>
        </p:nvSpPr>
        <p:spPr>
          <a:xfrm>
            <a:off x="1912928" y="2629416"/>
            <a:ext cx="1191288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2CBFB3-6069-415C-86BD-08CFC8BD28B5}"/>
              </a:ext>
            </a:extLst>
          </p:cNvPr>
          <p:cNvSpPr txBox="1"/>
          <p:nvPr/>
        </p:nvSpPr>
        <p:spPr>
          <a:xfrm>
            <a:off x="8171234" y="5956338"/>
            <a:ext cx="1353107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처리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0FF993-83C4-4D8A-AFC4-091FCD66A896}"/>
              </a:ext>
            </a:extLst>
          </p:cNvPr>
          <p:cNvSpPr/>
          <p:nvPr/>
        </p:nvSpPr>
        <p:spPr>
          <a:xfrm>
            <a:off x="7573455" y="4754158"/>
            <a:ext cx="1505882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비정형데이터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59E537-61DD-4FD3-BBCC-77AEFFEA1E90}"/>
              </a:ext>
            </a:extLst>
          </p:cNvPr>
          <p:cNvSpPr txBox="1"/>
          <p:nvPr/>
        </p:nvSpPr>
        <p:spPr>
          <a:xfrm>
            <a:off x="4966621" y="3600412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저장</a:t>
            </a:r>
            <a:endParaRPr lang="en-US" altLang="ko-KR" sz="1200" b="1" dirty="0"/>
          </a:p>
        </p:txBody>
      </p:sp>
      <p:sp>
        <p:nvSpPr>
          <p:cNvPr id="9" name="원형 화살표 8"/>
          <p:cNvSpPr/>
          <p:nvPr/>
        </p:nvSpPr>
        <p:spPr>
          <a:xfrm flipH="1">
            <a:off x="8592855" y="1345649"/>
            <a:ext cx="2477453" cy="215964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8155728" y="4246968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네이버 </a:t>
            </a:r>
            <a:r>
              <a:rPr lang="ko-KR" altLang="en-US" sz="1000" b="1" dirty="0" smtClean="0"/>
              <a:t>날씨 </a:t>
            </a:r>
            <a:r>
              <a:rPr lang="ko-KR" altLang="en-US" sz="1000" b="1" dirty="0" err="1" smtClean="0"/>
              <a:t>기후수집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 flipH="1" flipV="1">
            <a:off x="6669532" y="3344011"/>
            <a:ext cx="597030" cy="2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/>
          <p:cNvSpPr/>
          <p:nvPr/>
        </p:nvSpPr>
        <p:spPr>
          <a:xfrm>
            <a:off x="661136" y="2095877"/>
            <a:ext cx="4141336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처리 63"/>
          <p:cNvSpPr/>
          <p:nvPr/>
        </p:nvSpPr>
        <p:spPr>
          <a:xfrm>
            <a:off x="4894309" y="2095877"/>
            <a:ext cx="1712019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/>
          <p:cNvSpPr/>
          <p:nvPr/>
        </p:nvSpPr>
        <p:spPr>
          <a:xfrm>
            <a:off x="6795587" y="2095877"/>
            <a:ext cx="2728754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처리 68"/>
          <p:cNvSpPr/>
          <p:nvPr/>
        </p:nvSpPr>
        <p:spPr>
          <a:xfrm>
            <a:off x="9639629" y="2095877"/>
            <a:ext cx="1836961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1CA1D-C971-4ED4-9569-1040E93AF3AD}"/>
              </a:ext>
            </a:extLst>
          </p:cNvPr>
          <p:cNvSpPr txBox="1"/>
          <p:nvPr/>
        </p:nvSpPr>
        <p:spPr>
          <a:xfrm>
            <a:off x="6829271" y="5575171"/>
            <a:ext cx="2666421" cy="400110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143734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998685-3578-45DA-808A-84A7B1DB8AF3}"/>
              </a:ext>
            </a:extLst>
          </p:cNvPr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575843" y="103481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-1273" b="31725"/>
          <a:stretch/>
        </p:blipFill>
        <p:spPr>
          <a:xfrm>
            <a:off x="826997" y="1402956"/>
            <a:ext cx="5050556" cy="2293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0A108-AF5E-445A-A6D0-3BA3F4152797}"/>
              </a:ext>
            </a:extLst>
          </p:cNvPr>
          <p:cNvSpPr txBox="1"/>
          <p:nvPr/>
        </p:nvSpPr>
        <p:spPr>
          <a:xfrm>
            <a:off x="773804" y="6048165"/>
            <a:ext cx="7614368" cy="76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hlinkClick r:id="rId3"/>
              </a:rPr>
              <a:t>http://www.weather.go.kr/weather/lifenindustry/li_asset/HELP/basic/help_02_01.jsp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4"/>
              </a:rPr>
              <a:t>https://www.yna.co.kr/view/AKR20180601155200017</a:t>
            </a:r>
            <a:endParaRPr lang="en-US" altLang="ko-KR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389ECA-6DDB-4D7B-8F3B-E8E3380C364C}"/>
              </a:ext>
            </a:extLst>
          </p:cNvPr>
          <p:cNvSpPr/>
          <p:nvPr/>
        </p:nvSpPr>
        <p:spPr>
          <a:xfrm>
            <a:off x="1967338" y="2073644"/>
            <a:ext cx="3776183" cy="1030144"/>
          </a:xfrm>
          <a:prstGeom prst="rect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오른쪽 화살표 3">
            <a:extLst>
              <a:ext uri="{FF2B5EF4-FFF2-40B4-BE49-F238E27FC236}">
                <a16:creationId xmlns:a16="http://schemas.microsoft.com/office/drawing/2014/main" id="{2824BEB6-A7DE-42F2-A354-9A9F6E0B4732}"/>
              </a:ext>
            </a:extLst>
          </p:cNvPr>
          <p:cNvSpPr/>
          <p:nvPr/>
        </p:nvSpPr>
        <p:spPr>
          <a:xfrm>
            <a:off x="5775758" y="2232236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5AFC606-5E4D-4C80-8A6C-804ED4113E5A}"/>
              </a:ext>
            </a:extLst>
          </p:cNvPr>
          <p:cNvSpPr/>
          <p:nvPr/>
        </p:nvSpPr>
        <p:spPr>
          <a:xfrm>
            <a:off x="718271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86AFCC9-14BE-4DF9-A324-4480FD36389C}"/>
              </a:ext>
            </a:extLst>
          </p:cNvPr>
          <p:cNvSpPr/>
          <p:nvPr/>
        </p:nvSpPr>
        <p:spPr>
          <a:xfrm>
            <a:off x="838817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1B13F4E-D738-485E-9C1B-93B2E649F762}"/>
              </a:ext>
            </a:extLst>
          </p:cNvPr>
          <p:cNvSpPr/>
          <p:nvPr/>
        </p:nvSpPr>
        <p:spPr>
          <a:xfrm>
            <a:off x="959362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0DAE4EF-8060-4BF3-94F0-0807FA5C81B0}"/>
              </a:ext>
            </a:extLst>
          </p:cNvPr>
          <p:cNvSpPr/>
          <p:nvPr/>
        </p:nvSpPr>
        <p:spPr>
          <a:xfrm>
            <a:off x="1079908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AAB7D-58B6-4BA8-8BAF-C44E184653F7}"/>
              </a:ext>
            </a:extLst>
          </p:cNvPr>
          <p:cNvSpPr txBox="1"/>
          <p:nvPr/>
        </p:nvSpPr>
        <p:spPr>
          <a:xfrm>
            <a:off x="8015190" y="1419886"/>
            <a:ext cx="31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기존 산출 필요 요소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2B0C9-175E-4203-AA0B-EB645A7B703F}"/>
              </a:ext>
            </a:extLst>
          </p:cNvPr>
          <p:cNvSpPr txBox="1"/>
          <p:nvPr/>
        </p:nvSpPr>
        <p:spPr>
          <a:xfrm>
            <a:off x="7642208" y="3114156"/>
            <a:ext cx="390283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기존에 나와있는 </a:t>
            </a:r>
            <a:r>
              <a:rPr lang="en-US" altLang="ko-KR" sz="1500" dirty="0"/>
              <a:t>ALI</a:t>
            </a:r>
            <a:r>
              <a:rPr lang="ko-KR" altLang="en-US" sz="1500" dirty="0"/>
              <a:t>의 산출방법을 참고함</a:t>
            </a:r>
            <a:endParaRPr lang="en-US" altLang="ko-KR" sz="15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E68DEF-38BC-4F3C-9DBC-C8003A80F5A7}"/>
              </a:ext>
            </a:extLst>
          </p:cNvPr>
          <p:cNvGrpSpPr/>
          <p:nvPr/>
        </p:nvGrpSpPr>
        <p:grpSpPr>
          <a:xfrm>
            <a:off x="818091" y="3745431"/>
            <a:ext cx="2265212" cy="2368434"/>
            <a:chOff x="6099099" y="-85837"/>
            <a:chExt cx="3549902" cy="4413288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60E0FF9-1AE9-40BA-8D63-BE48B4A9F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06"/>
            <a:stretch/>
          </p:blipFill>
          <p:spPr>
            <a:xfrm>
              <a:off x="6099099" y="-85837"/>
              <a:ext cx="3549902" cy="4413288"/>
            </a:xfrm>
            <a:prstGeom prst="rect">
              <a:avLst/>
            </a:prstGeom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56E1216-F898-46C1-84B8-4C650EEF6E10}"/>
                </a:ext>
              </a:extLst>
            </p:cNvPr>
            <p:cNvCxnSpPr/>
            <p:nvPr/>
          </p:nvCxnSpPr>
          <p:spPr>
            <a:xfrm>
              <a:off x="6536987" y="2954498"/>
              <a:ext cx="299611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B3F6A7F-2BC0-454B-A7E6-5BBB9B3D043E}"/>
                </a:ext>
              </a:extLst>
            </p:cNvPr>
            <p:cNvCxnSpPr/>
            <p:nvPr/>
          </p:nvCxnSpPr>
          <p:spPr>
            <a:xfrm>
              <a:off x="6390487" y="3318434"/>
              <a:ext cx="1700471" cy="200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AF5D773-9BF5-405C-8E68-7F07647CF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3073" r="32669" b="33255"/>
          <a:stretch/>
        </p:blipFill>
        <p:spPr>
          <a:xfrm>
            <a:off x="3127590" y="3753550"/>
            <a:ext cx="3175674" cy="2336005"/>
          </a:xfrm>
          <a:prstGeom prst="rect">
            <a:avLst/>
          </a:prstGeom>
        </p:spPr>
      </p:pic>
      <p:sp>
        <p:nvSpPr>
          <p:cNvPr id="78" name="오른쪽 화살표 3">
            <a:extLst>
              <a:ext uri="{FF2B5EF4-FFF2-40B4-BE49-F238E27FC236}">
                <a16:creationId xmlns:a16="http://schemas.microsoft.com/office/drawing/2014/main" id="{BCE8F24F-94DF-49B8-95A5-B4FC4DF9FEE4}"/>
              </a:ext>
            </a:extLst>
          </p:cNvPr>
          <p:cNvSpPr/>
          <p:nvPr/>
        </p:nvSpPr>
        <p:spPr>
          <a:xfrm>
            <a:off x="6330804" y="4675885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FDB04DB-788A-43E6-994D-93EF24C4C400}"/>
              </a:ext>
            </a:extLst>
          </p:cNvPr>
          <p:cNvSpPr/>
          <p:nvPr/>
        </p:nvSpPr>
        <p:spPr>
          <a:xfrm>
            <a:off x="9080437" y="4497156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</a:p>
        </p:txBody>
      </p:sp>
      <p:sp>
        <p:nvSpPr>
          <p:cNvPr id="80" name="덧셈 기호 4">
            <a:extLst>
              <a:ext uri="{FF2B5EF4-FFF2-40B4-BE49-F238E27FC236}">
                <a16:creationId xmlns:a16="http://schemas.microsoft.com/office/drawing/2014/main" id="{F02F6C1A-5C36-46E5-8CE0-5CE46BA524EE}"/>
              </a:ext>
            </a:extLst>
          </p:cNvPr>
          <p:cNvSpPr/>
          <p:nvPr/>
        </p:nvSpPr>
        <p:spPr>
          <a:xfrm>
            <a:off x="9288236" y="3598301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410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68" y="1758810"/>
            <a:ext cx="3304229" cy="4806151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5B73BF0-F467-4C4B-88D7-700E844544E2}"/>
              </a:ext>
            </a:extLst>
          </p:cNvPr>
          <p:cNvSpPr/>
          <p:nvPr/>
        </p:nvSpPr>
        <p:spPr>
          <a:xfrm>
            <a:off x="403649" y="1378194"/>
            <a:ext cx="2228722" cy="2199063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CB94D42-9DD9-4017-BA54-0B57491A8916}"/>
              </a:ext>
            </a:extLst>
          </p:cNvPr>
          <p:cNvSpPr/>
          <p:nvPr/>
        </p:nvSpPr>
        <p:spPr>
          <a:xfrm>
            <a:off x="595541" y="1560976"/>
            <a:ext cx="1858225" cy="1833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560BF5-44B4-449F-877D-7A4AAA7B39E3}"/>
              </a:ext>
            </a:extLst>
          </p:cNvPr>
          <p:cNvSpPr/>
          <p:nvPr/>
        </p:nvSpPr>
        <p:spPr>
          <a:xfrm>
            <a:off x="96338" y="1821519"/>
            <a:ext cx="2875204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지역별</a:t>
            </a:r>
            <a:endParaRPr lang="en-US" altLang="ko-KR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endParaRPr lang="ko-KR" altLang="en-US" sz="1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150C3082-F0E5-4C4E-AB98-7C92436DCF8D}"/>
              </a:ext>
            </a:extLst>
          </p:cNvPr>
          <p:cNvSpPr/>
          <p:nvPr/>
        </p:nvSpPr>
        <p:spPr>
          <a:xfrm>
            <a:off x="4108157" y="197842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77139"/>
              <a:gd name="adj6" fmla="val 17930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4A89A6-136C-40B5-8B57-256DB0056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01" y="5755076"/>
            <a:ext cx="1023667" cy="1023667"/>
          </a:xfrm>
          <a:prstGeom prst="rect">
            <a:avLst/>
          </a:prstGeom>
        </p:spPr>
      </p:pic>
      <p:sp>
        <p:nvSpPr>
          <p:cNvPr id="76" name="설명선: 굽은 선 75">
            <a:extLst>
              <a:ext uri="{FF2B5EF4-FFF2-40B4-BE49-F238E27FC236}">
                <a16:creationId xmlns:a16="http://schemas.microsoft.com/office/drawing/2014/main" id="{F92D4118-75CA-4B22-90DF-D49655C74B14}"/>
              </a:ext>
            </a:extLst>
          </p:cNvPr>
          <p:cNvSpPr/>
          <p:nvPr/>
        </p:nvSpPr>
        <p:spPr>
          <a:xfrm>
            <a:off x="3762793" y="307796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-46324"/>
              <a:gd name="adj6" fmla="val 165005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인천</a:t>
            </a:r>
          </a:p>
        </p:txBody>
      </p:sp>
      <p:sp>
        <p:nvSpPr>
          <p:cNvPr id="77" name="설명선: 굽은 선 76">
            <a:extLst>
              <a:ext uri="{FF2B5EF4-FFF2-40B4-BE49-F238E27FC236}">
                <a16:creationId xmlns:a16="http://schemas.microsoft.com/office/drawing/2014/main" id="{04C34B47-949B-4ACB-8148-005267965FFC}"/>
              </a:ext>
            </a:extLst>
          </p:cNvPr>
          <p:cNvSpPr/>
          <p:nvPr/>
        </p:nvSpPr>
        <p:spPr>
          <a:xfrm>
            <a:off x="4123845" y="399471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20785"/>
              <a:gd name="adj6" fmla="val 20444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대전</a:t>
            </a:r>
          </a:p>
        </p:txBody>
      </p:sp>
      <p:sp>
        <p:nvSpPr>
          <p:cNvPr id="78" name="설명선: 굽은 선 77">
            <a:extLst>
              <a:ext uri="{FF2B5EF4-FFF2-40B4-BE49-F238E27FC236}">
                <a16:creationId xmlns:a16="http://schemas.microsoft.com/office/drawing/2014/main" id="{1C23F311-4BE9-4472-9693-03A793A667F1}"/>
              </a:ext>
            </a:extLst>
          </p:cNvPr>
          <p:cNvSpPr/>
          <p:nvPr/>
        </p:nvSpPr>
        <p:spPr>
          <a:xfrm>
            <a:off x="3762793" y="4910463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34103"/>
              <a:gd name="adj6" fmla="val 18502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광주</a:t>
            </a:r>
          </a:p>
        </p:txBody>
      </p:sp>
      <p:sp>
        <p:nvSpPr>
          <p:cNvPr id="79" name="설명선: 굽은 선 78">
            <a:extLst>
              <a:ext uri="{FF2B5EF4-FFF2-40B4-BE49-F238E27FC236}">
                <a16:creationId xmlns:a16="http://schemas.microsoft.com/office/drawing/2014/main" id="{E2FE3D10-1531-4E73-87FB-67AF374193F6}"/>
              </a:ext>
            </a:extLst>
          </p:cNvPr>
          <p:cNvSpPr/>
          <p:nvPr/>
        </p:nvSpPr>
        <p:spPr>
          <a:xfrm>
            <a:off x="8227255" y="2921053"/>
            <a:ext cx="1398883" cy="507948"/>
          </a:xfrm>
          <a:prstGeom prst="borderCallout2">
            <a:avLst>
              <a:gd name="adj1" fmla="val 49153"/>
              <a:gd name="adj2" fmla="val 139"/>
              <a:gd name="adj3" fmla="val 133076"/>
              <a:gd name="adj4" fmla="val -40811"/>
              <a:gd name="adj5" fmla="val 260720"/>
              <a:gd name="adj6" fmla="val -64692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대구</a:t>
            </a:r>
          </a:p>
        </p:txBody>
      </p:sp>
      <p:sp>
        <p:nvSpPr>
          <p:cNvPr id="80" name="설명선: 굽은 선 79">
            <a:extLst>
              <a:ext uri="{FF2B5EF4-FFF2-40B4-BE49-F238E27FC236}">
                <a16:creationId xmlns:a16="http://schemas.microsoft.com/office/drawing/2014/main" id="{79EEEEBD-B5D4-44D6-9DE6-86DA9A3BFC5B}"/>
              </a:ext>
            </a:extLst>
          </p:cNvPr>
          <p:cNvSpPr/>
          <p:nvPr/>
        </p:nvSpPr>
        <p:spPr>
          <a:xfrm>
            <a:off x="9012217" y="3837802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20003"/>
              <a:gd name="adj6" fmla="val -8280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울산</a:t>
            </a:r>
          </a:p>
        </p:txBody>
      </p:sp>
      <p:sp>
        <p:nvSpPr>
          <p:cNvPr id="81" name="설명선: 굽은 선 80">
            <a:extLst>
              <a:ext uri="{FF2B5EF4-FFF2-40B4-BE49-F238E27FC236}">
                <a16:creationId xmlns:a16="http://schemas.microsoft.com/office/drawing/2014/main" id="{C4A951F5-6D63-4A58-A35E-9EDCC24DB968}"/>
              </a:ext>
            </a:extLst>
          </p:cNvPr>
          <p:cNvSpPr/>
          <p:nvPr/>
        </p:nvSpPr>
        <p:spPr>
          <a:xfrm>
            <a:off x="9012217" y="4753554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-773"/>
              <a:gd name="adj6" fmla="val -82649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부산</a:t>
            </a:r>
          </a:p>
        </p:txBody>
      </p:sp>
      <p:sp>
        <p:nvSpPr>
          <p:cNvPr id="82" name="설명선: 굽은 선 81">
            <a:extLst>
              <a:ext uri="{FF2B5EF4-FFF2-40B4-BE49-F238E27FC236}">
                <a16:creationId xmlns:a16="http://schemas.microsoft.com/office/drawing/2014/main" id="{25D5A623-0307-4C8C-A8AC-6535B07C65AB}"/>
              </a:ext>
            </a:extLst>
          </p:cNvPr>
          <p:cNvSpPr/>
          <p:nvPr/>
        </p:nvSpPr>
        <p:spPr>
          <a:xfrm>
            <a:off x="7442293" y="5542150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31083"/>
              <a:gd name="adj6" fmla="val -65857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제주도</a:t>
            </a:r>
          </a:p>
        </p:txBody>
      </p:sp>
      <p:sp>
        <p:nvSpPr>
          <p:cNvPr id="83" name="설명선: 굽은 선 82">
            <a:extLst>
              <a:ext uri="{FF2B5EF4-FFF2-40B4-BE49-F238E27FC236}">
                <a16:creationId xmlns:a16="http://schemas.microsoft.com/office/drawing/2014/main" id="{EA23E45F-96CD-44E9-88AC-9DB2B715FBD4}"/>
              </a:ext>
            </a:extLst>
          </p:cNvPr>
          <p:cNvSpPr/>
          <p:nvPr/>
        </p:nvSpPr>
        <p:spPr>
          <a:xfrm>
            <a:off x="2828692" y="2492144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26978"/>
              <a:gd name="adj6" fmla="val 270703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설명선: 굽은 선 83">
            <a:extLst>
              <a:ext uri="{FF2B5EF4-FFF2-40B4-BE49-F238E27FC236}">
                <a16:creationId xmlns:a16="http://schemas.microsoft.com/office/drawing/2014/main" id="{2AD96E90-8C5C-4CCF-9E14-2361F1CF6A08}"/>
              </a:ext>
            </a:extLst>
          </p:cNvPr>
          <p:cNvSpPr/>
          <p:nvPr/>
        </p:nvSpPr>
        <p:spPr>
          <a:xfrm>
            <a:off x="8674979" y="1159714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320106"/>
              <a:gd name="adj6" fmla="val -11767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강원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2058556" y="3424103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0890"/>
              <a:gd name="adj4" fmla="val 237865"/>
              <a:gd name="adj5" fmla="val 53723"/>
              <a:gd name="adj6" fmla="val 33931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충북</a:t>
            </a:r>
          </a:p>
        </p:txBody>
      </p:sp>
      <p:sp>
        <p:nvSpPr>
          <p:cNvPr id="87" name="설명선: 굽은 선 86">
            <a:extLst>
              <a:ext uri="{FF2B5EF4-FFF2-40B4-BE49-F238E27FC236}">
                <a16:creationId xmlns:a16="http://schemas.microsoft.com/office/drawing/2014/main" id="{CF2EA888-336C-4EA0-A2AC-3CAF08B4ADBD}"/>
              </a:ext>
            </a:extLst>
          </p:cNvPr>
          <p:cNvSpPr/>
          <p:nvPr/>
        </p:nvSpPr>
        <p:spPr>
          <a:xfrm>
            <a:off x="9025829" y="2244958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266829"/>
              <a:gd name="adj6" fmla="val -11638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경북</a:t>
            </a:r>
          </a:p>
        </p:txBody>
      </p:sp>
      <p:sp>
        <p:nvSpPr>
          <p:cNvPr id="88" name="설명선: 굽은 선 87">
            <a:extLst>
              <a:ext uri="{FF2B5EF4-FFF2-40B4-BE49-F238E27FC236}">
                <a16:creationId xmlns:a16="http://schemas.microsoft.com/office/drawing/2014/main" id="{B46F4D59-CC4C-4DA5-9C7E-C00CFA8D0C6C}"/>
              </a:ext>
            </a:extLst>
          </p:cNvPr>
          <p:cNvSpPr/>
          <p:nvPr/>
        </p:nvSpPr>
        <p:spPr>
          <a:xfrm>
            <a:off x="10274550" y="3257610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107498"/>
              <a:gd name="adj4" fmla="val -166052"/>
              <a:gd name="adj5" fmla="val 290138"/>
              <a:gd name="adj6" fmla="val -236780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경남</a:t>
            </a:r>
          </a:p>
        </p:txBody>
      </p:sp>
      <p:sp>
        <p:nvSpPr>
          <p:cNvPr id="89" name="설명선: 굽은 선 88">
            <a:extLst>
              <a:ext uri="{FF2B5EF4-FFF2-40B4-BE49-F238E27FC236}">
                <a16:creationId xmlns:a16="http://schemas.microsoft.com/office/drawing/2014/main" id="{3CAADAB4-69A0-418F-8DB0-8A46F2817A59}"/>
              </a:ext>
            </a:extLst>
          </p:cNvPr>
          <p:cNvSpPr/>
          <p:nvPr/>
        </p:nvSpPr>
        <p:spPr>
          <a:xfrm>
            <a:off x="1762096" y="485919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9479"/>
              <a:gd name="adj6" fmla="val 367798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전북</a:t>
            </a:r>
          </a:p>
        </p:txBody>
      </p:sp>
      <p:sp>
        <p:nvSpPr>
          <p:cNvPr id="90" name="설명선: 굽은 선 89">
            <a:extLst>
              <a:ext uri="{FF2B5EF4-FFF2-40B4-BE49-F238E27FC236}">
                <a16:creationId xmlns:a16="http://schemas.microsoft.com/office/drawing/2014/main" id="{2730D55E-A5D3-41FC-A9C4-C678FB6A630C}"/>
              </a:ext>
            </a:extLst>
          </p:cNvPr>
          <p:cNvSpPr/>
          <p:nvPr/>
        </p:nvSpPr>
        <p:spPr>
          <a:xfrm>
            <a:off x="2823944" y="5631897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6149"/>
              <a:gd name="adj6" fmla="val 260346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A7B00-B663-4ADF-AF3C-45C07BDA13F3}"/>
              </a:ext>
            </a:extLst>
          </p:cNvPr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608298" y="1045859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47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4471741" y="5860352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72728"/>
              <a:gd name="adj4" fmla="val 200484"/>
              <a:gd name="adj5" fmla="val -421791"/>
              <a:gd name="adj6" fmla="val 18139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13734" y="1445542"/>
            <a:ext cx="1595375" cy="4269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16</a:t>
            </a:r>
            <a:r>
              <a:rPr lang="ko-KR" altLang="en-US" b="1" dirty="0">
                <a:solidFill>
                  <a:sysClr val="windowText" lastClr="000000"/>
                </a:solidFill>
              </a:rPr>
              <a:t>개 지역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09934"/>
              </p:ext>
            </p:extLst>
          </p:nvPr>
        </p:nvGraphicFramePr>
        <p:xfrm>
          <a:off x="1113503" y="1705835"/>
          <a:ext cx="9169114" cy="244913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013091">
                  <a:extLst>
                    <a:ext uri="{9D8B030D-6E8A-4147-A177-3AD203B41FA5}">
                      <a16:colId xmlns:a16="http://schemas.microsoft.com/office/drawing/2014/main" val="650730870"/>
                    </a:ext>
                  </a:extLst>
                </a:gridCol>
                <a:gridCol w="7156023">
                  <a:extLst>
                    <a:ext uri="{9D8B030D-6E8A-4147-A177-3AD203B41FA5}">
                      <a16:colId xmlns:a16="http://schemas.microsoft.com/office/drawing/2014/main" val="2213856355"/>
                    </a:ext>
                  </a:extLst>
                </a:gridCol>
              </a:tblGrid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effectLst/>
                        </a:rPr>
                        <a:t>오존농도</a:t>
                      </a:r>
                      <a:r>
                        <a:rPr lang="en-US" altLang="ko-KR" sz="2000" kern="0" spc="0" dirty="0">
                          <a:effectLst/>
                        </a:rPr>
                        <a:t>(</a:t>
                      </a:r>
                      <a:r>
                        <a:rPr lang="en-US" sz="2000" kern="0" spc="0" dirty="0">
                          <a:effectLst/>
                        </a:rPr>
                        <a:t>ppm)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작용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75859289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0.01~0.02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다소의 냄새를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42474974"/>
                  </a:ext>
                </a:extLst>
              </a:tr>
              <a:tr h="9729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0.1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확실히 냄새가 나고</a:t>
                      </a:r>
                      <a:r>
                        <a:rPr lang="en-US" altLang="ko-KR" sz="2000" kern="0" spc="0" dirty="0">
                          <a:effectLst/>
                        </a:rPr>
                        <a:t>, </a:t>
                      </a:r>
                      <a:r>
                        <a:rPr lang="ko-KR" altLang="en-US" sz="2000" kern="0" spc="0" dirty="0">
                          <a:effectLst/>
                        </a:rPr>
                        <a:t>코나 목에 자극을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코나 목에 자극을 느끼면 천식이 악화되거나 발병 확률이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증가됨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85986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0.2~0.5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effectLst/>
                        </a:rPr>
                        <a:t>3</a:t>
                      </a:r>
                      <a:r>
                        <a:rPr lang="ko-KR" altLang="en-US" sz="2000" kern="0" spc="0" dirty="0">
                          <a:effectLst/>
                        </a:rPr>
                        <a:t>∼</a:t>
                      </a:r>
                      <a:r>
                        <a:rPr lang="en-US" altLang="ko-KR" sz="2000" kern="0" spc="0" dirty="0">
                          <a:effectLst/>
                        </a:rPr>
                        <a:t>6</a:t>
                      </a:r>
                      <a:r>
                        <a:rPr lang="ko-KR" altLang="en-US" sz="2000" kern="0" spc="0" dirty="0">
                          <a:effectLst/>
                        </a:rPr>
                        <a:t>시간 노출되면 시각이 떨어진다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14506436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09FC0-5697-4866-9DB8-65DB3665D4A9}"/>
              </a:ext>
            </a:extLst>
          </p:cNvPr>
          <p:cNvSpPr txBox="1"/>
          <p:nvPr/>
        </p:nvSpPr>
        <p:spPr>
          <a:xfrm>
            <a:off x="1076855" y="4249151"/>
            <a:ext cx="101890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대기 중에 배출된 광화학 </a:t>
            </a:r>
            <a:r>
              <a:rPr lang="ko-KR" altLang="en-US" dirty="0" err="1"/>
              <a:t>옥시던트의</a:t>
            </a:r>
            <a:r>
              <a:rPr lang="ko-KR" altLang="en-US" dirty="0"/>
              <a:t> 일종으로 </a:t>
            </a:r>
            <a:r>
              <a:rPr lang="en-US" altLang="ko-KR" dirty="0"/>
              <a:t>2</a:t>
            </a:r>
            <a:r>
              <a:rPr lang="ko-KR" altLang="en-US" dirty="0"/>
              <a:t>차 오염물질에 속한다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반복 노출시에는 폐에 영향을 미치며</a:t>
            </a:r>
            <a:r>
              <a:rPr lang="en-US" altLang="ko-KR" dirty="0"/>
              <a:t>, </a:t>
            </a:r>
            <a:r>
              <a:rPr lang="ko-KR" altLang="en-US" dirty="0"/>
              <a:t>폐기종 및 천식을 악화시키고</a:t>
            </a:r>
            <a:r>
              <a:rPr lang="en-US" altLang="ko-KR" dirty="0"/>
              <a:t>, </a:t>
            </a:r>
            <a:r>
              <a:rPr lang="ko-KR" altLang="en-US" dirty="0"/>
              <a:t>폐활량을 감소 시킬 수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특히 기관지 천식환자나 호흡기 </a:t>
            </a:r>
            <a:r>
              <a:rPr lang="ko-KR" altLang="en-US" dirty="0" err="1"/>
              <a:t>질환자</a:t>
            </a:r>
            <a:r>
              <a:rPr lang="en-US" altLang="ko-KR" dirty="0"/>
              <a:t>, 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노약자 등에게는 많은 영향을 미친다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40DFE-EC39-4FFE-ABB5-93E9EFCD4BD5}"/>
              </a:ext>
            </a:extLst>
          </p:cNvPr>
          <p:cNvSpPr txBox="1"/>
          <p:nvPr/>
        </p:nvSpPr>
        <p:spPr>
          <a:xfrm>
            <a:off x="1113503" y="6277494"/>
            <a:ext cx="68596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https://www.airkorea.or.kr/web/airMatter?pMENU_NO=130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6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48266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새로운 천식 예측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E13C9E2-4C39-4B10-94C6-8210FBB4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5" y="2491795"/>
            <a:ext cx="958438" cy="95843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2829879" y="2495346"/>
            <a:ext cx="958438" cy="103184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11790-BC31-46D9-A470-5008D8934333}"/>
              </a:ext>
            </a:extLst>
          </p:cNvPr>
          <p:cNvSpPr txBox="1"/>
          <p:nvPr/>
        </p:nvSpPr>
        <p:spPr>
          <a:xfrm>
            <a:off x="694620" y="3703151"/>
            <a:ext cx="258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</a:t>
            </a:r>
            <a:r>
              <a:rPr lang="ko-KR" altLang="en-US" b="1" dirty="0"/>
              <a:t>개 지역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3F162FC-9D8A-4824-ADF1-73E334EE5B07}"/>
              </a:ext>
            </a:extLst>
          </p:cNvPr>
          <p:cNvSpPr/>
          <p:nvPr/>
        </p:nvSpPr>
        <p:spPr>
          <a:xfrm>
            <a:off x="407945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7CABCF8-9B17-4270-99D3-5CA66E4C2477}"/>
              </a:ext>
            </a:extLst>
          </p:cNvPr>
          <p:cNvSpPr/>
          <p:nvPr/>
        </p:nvSpPr>
        <p:spPr>
          <a:xfrm>
            <a:off x="528490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849F04F-0D90-4CB3-9A7A-048652E7D4F2}"/>
              </a:ext>
            </a:extLst>
          </p:cNvPr>
          <p:cNvSpPr/>
          <p:nvPr/>
        </p:nvSpPr>
        <p:spPr>
          <a:xfrm>
            <a:off x="649036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8F8EFDB-EC67-49A2-AA8D-94CEDAD0BF37}"/>
              </a:ext>
            </a:extLst>
          </p:cNvPr>
          <p:cNvSpPr/>
          <p:nvPr/>
        </p:nvSpPr>
        <p:spPr>
          <a:xfrm>
            <a:off x="769581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300396-8130-4EF5-8F53-9E55E354F727}"/>
              </a:ext>
            </a:extLst>
          </p:cNvPr>
          <p:cNvSpPr txBox="1"/>
          <p:nvPr/>
        </p:nvSpPr>
        <p:spPr>
          <a:xfrm>
            <a:off x="4400077" y="3667536"/>
            <a:ext cx="39355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기존에 나와있는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5387A66-D097-40F5-BC49-0859630CDB8C}"/>
              </a:ext>
            </a:extLst>
          </p:cNvPr>
          <p:cNvSpPr/>
          <p:nvPr/>
        </p:nvSpPr>
        <p:spPr>
          <a:xfrm>
            <a:off x="9681460" y="2532421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(ppm)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8" name="덧셈 기호 4">
            <a:extLst>
              <a:ext uri="{FF2B5EF4-FFF2-40B4-BE49-F238E27FC236}">
                <a16:creationId xmlns:a16="http://schemas.microsoft.com/office/drawing/2014/main" id="{07C6E800-2FBD-40E9-9E66-3EC0BCD9709E}"/>
              </a:ext>
            </a:extLst>
          </p:cNvPr>
          <p:cNvSpPr/>
          <p:nvPr/>
        </p:nvSpPr>
        <p:spPr>
          <a:xfrm>
            <a:off x="8901270" y="2727712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같음 기호 88">
            <a:extLst>
              <a:ext uri="{FF2B5EF4-FFF2-40B4-BE49-F238E27FC236}">
                <a16:creationId xmlns:a16="http://schemas.microsoft.com/office/drawing/2014/main" id="{6D5B1F3A-2138-4FDD-A657-409D3595EA3E}"/>
              </a:ext>
            </a:extLst>
          </p:cNvPr>
          <p:cNvSpPr/>
          <p:nvPr/>
        </p:nvSpPr>
        <p:spPr>
          <a:xfrm>
            <a:off x="1003926" y="4883873"/>
            <a:ext cx="773867" cy="467392"/>
          </a:xfrm>
          <a:prstGeom prst="mathEqual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05B99A-E6C4-43A9-945F-E6E318498C67}"/>
              </a:ext>
            </a:extLst>
          </p:cNvPr>
          <p:cNvSpPr txBox="1"/>
          <p:nvPr/>
        </p:nvSpPr>
        <p:spPr>
          <a:xfrm>
            <a:off x="1800276" y="4802098"/>
            <a:ext cx="61259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새로운 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ALI(</a:t>
            </a:r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천식위험지수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972E84-1E11-4DD8-A641-6CF06F84F8AE}"/>
              </a:ext>
            </a:extLst>
          </p:cNvPr>
          <p:cNvSpPr txBox="1"/>
          <p:nvPr/>
        </p:nvSpPr>
        <p:spPr>
          <a:xfrm>
            <a:off x="8901270" y="3608767"/>
            <a:ext cx="30445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68943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데이터 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363977" y="74163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1026" name="Picture 2" descr="C:\Users\Administrator\Desktop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699" y="1629131"/>
            <a:ext cx="3984302" cy="3187601"/>
          </a:xfrm>
          <a:prstGeom prst="rect">
            <a:avLst/>
          </a:prstGeom>
          <a:noFill/>
        </p:spPr>
      </p:pic>
      <p:pic>
        <p:nvPicPr>
          <p:cNvPr id="5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6630" y="2595422"/>
            <a:ext cx="3710074" cy="1181597"/>
          </a:xfrm>
          <a:prstGeom prst="rect">
            <a:avLst/>
          </a:prstGeom>
          <a:noFill/>
        </p:spPr>
      </p:pic>
      <p:sp>
        <p:nvSpPr>
          <p:cNvPr id="22" name="위로 굽은 화살표 21"/>
          <p:cNvSpPr/>
          <p:nvPr/>
        </p:nvSpPr>
        <p:spPr>
          <a:xfrm rot="10800000" flipH="1">
            <a:off x="4576661" y="1689689"/>
            <a:ext cx="887506" cy="85164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화살표 23"/>
          <p:cNvSpPr/>
          <p:nvPr/>
        </p:nvSpPr>
        <p:spPr>
          <a:xfrm rot="13550032">
            <a:off x="3188327" y="4161042"/>
            <a:ext cx="568998" cy="556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7699" y="5052256"/>
            <a:ext cx="550830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기상청에서 지역과 시간대 </a:t>
            </a:r>
            <a:endParaRPr lang="en-US" altLang="ko-KR" dirty="0"/>
          </a:p>
          <a:p>
            <a:r>
              <a:rPr lang="ko-KR" altLang="en-US" dirty="0"/>
              <a:t>필요한 자료를 선택하면 쉽게 조회와 다운로드 가능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9675" y="605886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https://data.kma.go.kr/cmmn/main.do</a:t>
            </a:r>
            <a:endParaRPr lang="ko-KR" alt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562B2DE-330C-497F-BF5F-F6841CF8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1881" y="1619214"/>
            <a:ext cx="4715075" cy="31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왼쪽 화살표 13">
            <a:extLst>
              <a:ext uri="{FF2B5EF4-FFF2-40B4-BE49-F238E27FC236}">
                <a16:creationId xmlns:a16="http://schemas.microsoft.com/office/drawing/2014/main" id="{9E4BBC18-5790-4635-A1AD-728312E2BA5A}"/>
              </a:ext>
            </a:extLst>
          </p:cNvPr>
          <p:cNvSpPr/>
          <p:nvPr/>
        </p:nvSpPr>
        <p:spPr>
          <a:xfrm>
            <a:off x="8826261" y="2769271"/>
            <a:ext cx="606314" cy="44870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1016E-7CE2-435C-9276-3DC81662DB43}"/>
              </a:ext>
            </a:extLst>
          </p:cNvPr>
          <p:cNvSpPr txBox="1"/>
          <p:nvPr/>
        </p:nvSpPr>
        <p:spPr>
          <a:xfrm>
            <a:off x="6771881" y="4986610"/>
            <a:ext cx="47150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 </a:t>
            </a:r>
            <a:r>
              <a:rPr lang="ko-KR" altLang="en-US" dirty="0" err="1"/>
              <a:t>포털에서</a:t>
            </a:r>
            <a:r>
              <a:rPr lang="ko-KR" altLang="en-US" dirty="0"/>
              <a:t> 파일데이터에 접속해 원하는 정보를 골라 선택 다운로드 클릭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9BA45A-987C-4AD3-8CE3-4B36137EAAC7}"/>
              </a:ext>
            </a:extLst>
          </p:cNvPr>
          <p:cNvSpPr txBox="1"/>
          <p:nvPr/>
        </p:nvSpPr>
        <p:spPr>
          <a:xfrm>
            <a:off x="5464167" y="606838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https://www.data.go.kr/dataset/15028050/fileData.do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696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1918067" cy="1265531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002759" y="0"/>
            <a:ext cx="2219360" cy="122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 b="1">
                <a:solidFill>
                  <a:schemeClr val="tx2">
                    <a:lumMod val="75000"/>
                  </a:schemeClr>
                </a:solidFill>
              </a:rPr>
              <a:t>목  차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34632" y="11291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9389" y="2048539"/>
            <a:ext cx="4616611" cy="335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팀원 소개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개발 동기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선정 질병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목표</a:t>
            </a:r>
            <a:endParaRPr lang="en-US" altLang="ko-KR" sz="25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4-1 ) </a:t>
            </a:r>
            <a:r>
              <a:rPr lang="ko-KR" altLang="en-US" sz="2200" b="1" dirty="0"/>
              <a:t>기능</a:t>
            </a: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4-2 ) </a:t>
            </a:r>
            <a:r>
              <a:rPr lang="ko-KR" altLang="en-US" sz="2200" b="1" dirty="0"/>
              <a:t>기대방안</a:t>
            </a:r>
            <a:endParaRPr lang="en-US" altLang="ko-KR" sz="2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9477AB-D02D-43FC-A0FC-4442549B8983}"/>
              </a:ext>
            </a:extLst>
          </p:cNvPr>
          <p:cNvSpPr txBox="1"/>
          <p:nvPr/>
        </p:nvSpPr>
        <p:spPr>
          <a:xfrm>
            <a:off x="5794878" y="2020114"/>
            <a:ext cx="461661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5. </a:t>
            </a:r>
            <a:r>
              <a:rPr lang="ko-KR" altLang="en-US" sz="2500" b="1" dirty="0"/>
              <a:t>개발 환경</a:t>
            </a:r>
            <a:endParaRPr lang="en-US" altLang="ko-KR" sz="2500" b="1" dirty="0"/>
          </a:p>
          <a:p>
            <a:r>
              <a:rPr lang="en-US" altLang="ko-KR" sz="2200" b="1" dirty="0"/>
              <a:t>     5-1 ) </a:t>
            </a:r>
            <a:r>
              <a:rPr lang="ko-KR" altLang="en-US" sz="2200" b="1" dirty="0"/>
              <a:t>개발프로그램 설치</a:t>
            </a:r>
            <a:endParaRPr lang="en-US" altLang="ko-KR" sz="2200" b="1" dirty="0"/>
          </a:p>
          <a:p>
            <a:r>
              <a:rPr lang="en-US" altLang="ko-KR" sz="2200" b="1" dirty="0"/>
              <a:t>     5-2 ) </a:t>
            </a:r>
            <a:r>
              <a:rPr lang="ko-KR" altLang="en-US" sz="2200" b="1" dirty="0"/>
              <a:t>개발프로그램 선정 이유</a:t>
            </a:r>
            <a:endParaRPr lang="en-US" altLang="ko-KR" sz="2200" b="1" dirty="0"/>
          </a:p>
          <a:p>
            <a:r>
              <a:rPr lang="en-US" altLang="ko-KR" sz="2200" b="1" dirty="0"/>
              <a:t>     5-3 ) </a:t>
            </a:r>
            <a:r>
              <a:rPr lang="ko-KR" altLang="en-US" sz="2200" b="1" dirty="0"/>
              <a:t>시스템 흐름도</a:t>
            </a:r>
            <a:endParaRPr lang="en-US" altLang="ko-KR" sz="2200" b="1" dirty="0"/>
          </a:p>
          <a:p>
            <a:r>
              <a:rPr lang="en-US" altLang="ko-KR" sz="2500" b="1" dirty="0"/>
              <a:t>6. </a:t>
            </a:r>
            <a:r>
              <a:rPr lang="ko-KR" altLang="en-US" sz="2500" b="1" dirty="0"/>
              <a:t>진행 상황</a:t>
            </a:r>
            <a:r>
              <a:rPr lang="en-US" altLang="ko-KR" sz="2500" b="1" dirty="0"/>
              <a:t> </a:t>
            </a:r>
          </a:p>
          <a:p>
            <a:r>
              <a:rPr lang="en-US" altLang="ko-KR" sz="2500" b="1" dirty="0"/>
              <a:t>7.</a:t>
            </a:r>
            <a:r>
              <a:rPr lang="ko-KR" altLang="en-US" sz="2500" b="1" dirty="0"/>
              <a:t> 개발 일정</a:t>
            </a:r>
            <a:endParaRPr lang="en-US" altLang="ko-KR" sz="2500" b="1" dirty="0"/>
          </a:p>
          <a:p>
            <a:r>
              <a:rPr lang="en-US" altLang="ko-KR" sz="2200" b="1" dirty="0"/>
              <a:t>     7-1) </a:t>
            </a:r>
            <a:r>
              <a:rPr lang="ko-KR" altLang="en-US" sz="2200" b="1" dirty="0"/>
              <a:t>개발일정</a:t>
            </a:r>
            <a:endParaRPr lang="en-US" altLang="ko-KR" sz="2200" b="1" dirty="0"/>
          </a:p>
          <a:p>
            <a:r>
              <a:rPr lang="en-US" altLang="ko-KR" sz="2200" b="1" dirty="0"/>
              <a:t>     7-2) </a:t>
            </a:r>
            <a:r>
              <a:rPr lang="ko-KR" altLang="en-US" sz="2200" b="1" dirty="0"/>
              <a:t>다음주 개발일정</a:t>
            </a:r>
            <a:endParaRPr lang="en-US" altLang="ko-KR" sz="2200" b="1" dirty="0"/>
          </a:p>
          <a:p>
            <a:r>
              <a:rPr lang="en-US" altLang="ko-KR" sz="2500" b="1" dirty="0"/>
              <a:t>8. </a:t>
            </a:r>
            <a:r>
              <a:rPr lang="ko-KR" altLang="en-US" sz="2500" b="1" dirty="0"/>
              <a:t>참고문헌 및 사이트</a:t>
            </a:r>
            <a:endParaRPr lang="en-US" altLang="ko-KR" sz="2500" b="1" dirty="0"/>
          </a:p>
          <a:p>
            <a:r>
              <a:rPr lang="en-US" altLang="ko-KR" sz="2500" b="1" dirty="0"/>
              <a:t>9. </a:t>
            </a:r>
            <a:r>
              <a:rPr lang="ko-KR" altLang="en-US" sz="2500" b="1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172697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데이터 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70606" y="1197570"/>
            <a:ext cx="428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3298AFB-E5A9-40D5-BDD2-CA3A8FC6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34" y="1553757"/>
            <a:ext cx="5046541" cy="307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에어코리아</a:t>
            </a:r>
            <a:r>
              <a:rPr lang="en-US" altLang="ko-KR" dirty="0"/>
              <a:t>’</a:t>
            </a:r>
            <a:r>
              <a:rPr lang="ko-KR" altLang="en-US" dirty="0"/>
              <a:t>에서 실시간 자료 조회에서 </a:t>
            </a:r>
            <a:endParaRPr lang="en-US" altLang="ko-KR" dirty="0"/>
          </a:p>
          <a:p>
            <a:pPr algn="ctr"/>
            <a:r>
              <a:rPr lang="ko-KR" altLang="en-US" dirty="0"/>
              <a:t>시도별 대기정보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https://www.airkorea.or.kr/web/sidoCompareAir?itemCode=10003&amp;pMENU_NO=103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5413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케이웨더</a:t>
            </a:r>
            <a:r>
              <a:rPr lang="en-US" altLang="ko-KR" dirty="0"/>
              <a:t>’</a:t>
            </a:r>
            <a:r>
              <a:rPr lang="ko-KR" altLang="en-US" dirty="0"/>
              <a:t>에서 필요한 오존 농도만 </a:t>
            </a:r>
            <a:endParaRPr lang="en-US" altLang="ko-KR" dirty="0"/>
          </a:p>
          <a:p>
            <a:pPr algn="ctr"/>
            <a:r>
              <a:rPr lang="ko-KR" altLang="en-US" dirty="0"/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http://www.kweather.co.kr/air/air_present_me.html</a:t>
            </a:r>
            <a:endParaRPr lang="ko-KR" altLang="en-US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06B9BED-6D5F-4F77-8FCD-4F6B3938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538451"/>
            <a:ext cx="4541375" cy="3086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6216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3359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데이터 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3870606" y="1197570"/>
            <a:ext cx="4283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날씨에서 </a:t>
            </a:r>
            <a:r>
              <a:rPr lang="ko-KR" altLang="en-US" dirty="0" err="1"/>
              <a:t>기후데이터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news.naver.com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834802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뉴스에서 천식 기사 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weather.naver.com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71" y="1532371"/>
            <a:ext cx="4725840" cy="2937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6" y="1530595"/>
            <a:ext cx="4819812" cy="293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16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)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pandas as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(csv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xlsx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파일을 읽어서 사용하기 위해서 사용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kisixpa.csv',thousands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kisixtem.csv',thousands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sixozon.csv',thousands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경기도 지역의 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오존 데이터를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모듈을 이용하여 가져옵니다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8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명령어는 데이터를 병합시켜주는 기능으로 환자와 기후를 날짜를 기준으로 서로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병합시켜 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/>
          <a:stretch/>
        </p:blipFill>
        <p:spPr>
          <a:xfrm>
            <a:off x="820132" y="2925944"/>
            <a:ext cx="913461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국내 천식 예방 어플리케이션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다음으로 경기통합 한 데이터와 경기 오존 데이터를 날짜를 기준으로 병합시켰습니다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이로써 한 데이터에 오존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기후를 다 넣어주었습니다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9" y="2869126"/>
            <a:ext cx="8201467" cy="37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국내 천식 예방 어플리케이션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454" y="1528859"/>
            <a:ext cx="5143524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2.index: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&gt;62.5: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'1'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62.5&lt;=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&lt;44.5: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'2'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44.5&lt;=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&lt;30.3: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'3'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else: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'4'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9097" y="2138459"/>
            <a:ext cx="5638800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다음은 경기 지방의 </a:t>
            </a:r>
            <a:r>
              <a:rPr lang="ko-KR" altLang="en-US" sz="2400" b="1" u="sng" dirty="0"/>
              <a:t>습도 위험지수를 등급별</a:t>
            </a:r>
            <a:r>
              <a:rPr lang="ko-KR" altLang="en-US" b="1" dirty="0"/>
              <a:t>로 나누는 과정인데 </a:t>
            </a:r>
            <a:r>
              <a:rPr lang="en-US" altLang="ko-KR" b="1" dirty="0"/>
              <a:t>[i,6]</a:t>
            </a:r>
            <a:r>
              <a:rPr lang="ko-KR" altLang="en-US" b="1" dirty="0"/>
              <a:t>에서 </a:t>
            </a:r>
            <a:r>
              <a:rPr lang="en-US" altLang="ko-KR" b="1" dirty="0"/>
              <a:t>6</a:t>
            </a:r>
            <a:r>
              <a:rPr lang="ko-KR" altLang="en-US" b="1" dirty="0"/>
              <a:t>은 </a:t>
            </a:r>
            <a:r>
              <a:rPr lang="en-US" altLang="ko-KR" b="1" dirty="0"/>
              <a:t>6</a:t>
            </a:r>
            <a:r>
              <a:rPr lang="ko-KR" altLang="en-US" b="1" dirty="0"/>
              <a:t>번째 컬럼을 의미합니다</a:t>
            </a:r>
            <a:r>
              <a:rPr lang="en-US" altLang="ko-KR" b="1" dirty="0"/>
              <a:t>. 6</a:t>
            </a:r>
            <a:r>
              <a:rPr lang="ko-KR" altLang="en-US" b="1" dirty="0"/>
              <a:t>번째 컬럼인 최소상대습도를 기준으로 습도의 등급을 나누어주었습니다</a:t>
            </a:r>
            <a:r>
              <a:rPr lang="en-US" altLang="ko-KR" b="1" dirty="0"/>
              <a:t>.</a:t>
            </a:r>
          </a:p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7624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)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8.6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8.6&lt;=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12.3: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12.3&lt;=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15.8: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15.8&lt;=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&lt;-7.7 or 30&lt;=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2.values[1,3]: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-7.7&lt;=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&lt;-0.5: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-0.5&lt;=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 12.6: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12.6&lt;=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&lt;30: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96000" y="2763830"/>
            <a:ext cx="5396752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u="sng" dirty="0"/>
              <a:t>일교차 위험지수</a:t>
            </a:r>
            <a:r>
              <a:rPr lang="ko-KR" altLang="en-US" dirty="0"/>
              <a:t>와 </a:t>
            </a:r>
            <a:r>
              <a:rPr lang="ko-KR" altLang="en-US" sz="2400" u="sng" dirty="0"/>
              <a:t>최저기온 위험지수</a:t>
            </a:r>
            <a:r>
              <a:rPr lang="ko-KR" altLang="en-US" dirty="0"/>
              <a:t>를</a:t>
            </a:r>
            <a:r>
              <a:rPr lang="ko-KR" altLang="en-US" sz="2400" dirty="0"/>
              <a:t> </a:t>
            </a:r>
            <a:r>
              <a:rPr lang="ko-KR" altLang="en-US" dirty="0"/>
              <a:t>등급별로 나타내기 위하여 </a:t>
            </a:r>
            <a:r>
              <a:rPr lang="en-US" altLang="ko-KR" dirty="0"/>
              <a:t>if</a:t>
            </a:r>
            <a:r>
              <a:rPr lang="ko-KR" altLang="en-US" dirty="0"/>
              <a:t>문을 주어 등급을 매긴 값에 따라 등급을 나누어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11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)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3199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국내 천식 예방 어플리케이션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1007.6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1007.6&lt;=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1016.2: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1016.2&lt;=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1022.1: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1022.1&lt;=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'4‘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298.4: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298.4&lt;=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323.7: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323.7&lt;=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346.4: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346.4&lt;=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63" y="1413610"/>
            <a:ext cx="6363251" cy="51779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579" y="1044278"/>
            <a:ext cx="6530906" cy="527046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6203576" y="1156992"/>
            <a:ext cx="1640542" cy="5162891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7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70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최소상대습도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 </a:t>
            </a:r>
            <a:r>
              <a:rPr lang="ko-KR" altLang="en-US" b="1" dirty="0" err="1"/>
              <a:t>오존량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2[＇</a:t>
            </a:r>
            <a:r>
              <a:rPr lang="ko-KR" altLang="en-US" b="1" dirty="0"/>
              <a:t>기압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-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</a:t>
            </a:r>
            <a:r>
              <a:rPr lang="en-US" altLang="ko-KR" b="1" dirty="0"/>
              <a:t>(°C)'].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en-US" altLang="ko-KR" b="1" dirty="0"/>
              <a:t>al = </a:t>
            </a:r>
            <a:r>
              <a:rPr lang="ko-KR" altLang="en-US" b="1" dirty="0"/>
              <a:t>일교차</a:t>
            </a:r>
            <a:r>
              <a:rPr lang="en-US" altLang="ko-KR" b="1" dirty="0"/>
              <a:t>+</a:t>
            </a:r>
            <a:r>
              <a:rPr lang="ko-KR" altLang="en-US" b="1" dirty="0"/>
              <a:t>습도</a:t>
            </a:r>
            <a:r>
              <a:rPr lang="en-US" altLang="ko-KR" b="1" dirty="0"/>
              <a:t>+</a:t>
            </a:r>
            <a:r>
              <a:rPr lang="ko-KR" altLang="en-US" b="1" dirty="0"/>
              <a:t>오존</a:t>
            </a:r>
            <a:r>
              <a:rPr lang="en-US" altLang="ko-KR" b="1" dirty="0"/>
              <a:t>+</a:t>
            </a:r>
            <a:r>
              <a:rPr lang="ko-KR" altLang="en-US" b="1" dirty="0"/>
              <a:t>기압</a:t>
            </a:r>
            <a:r>
              <a:rPr lang="en-US" altLang="ko-KR" b="1" dirty="0"/>
              <a:t>+</a:t>
            </a:r>
            <a:r>
              <a:rPr lang="ko-KR" altLang="en-US" b="1" dirty="0"/>
              <a:t>최저기온</a:t>
            </a:r>
            <a:endParaRPr lang="en-US" altLang="ko-K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6" y="3536896"/>
            <a:ext cx="7204136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다음은 환자 발생수와 일교차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</a:t>
            </a:r>
            <a:r>
              <a:rPr lang="ko-KR" altLang="en-US" dirty="0"/>
              <a:t>오존</a:t>
            </a:r>
            <a:r>
              <a:rPr lang="en-US" altLang="ko-KR" dirty="0"/>
              <a:t>,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최저기온에 따른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500" b="1" u="sng" dirty="0" smtClean="0"/>
              <a:t>상관관계분석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4247" y="6087006"/>
            <a:ext cx="1096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상관관계분석이란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Ex)’</a:t>
            </a:r>
            <a:r>
              <a:rPr lang="ko-KR" altLang="en-US" dirty="0"/>
              <a:t>키가 크면 </a:t>
            </a:r>
            <a:r>
              <a:rPr lang="ko-KR" altLang="en-US" dirty="0" err="1"/>
              <a:t>발이크다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키와 발의 관계가 얼마나 관련된 관계를 가지고 수치로 관련성을 분석하는 것</a:t>
            </a:r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45" y="2428869"/>
            <a:ext cx="3596789" cy="21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515" y="1715747"/>
            <a:ext cx="3770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/>
              <a:t>일교차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/>
              <a:t>습도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/>
              <a:t>오존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/>
              <a:t>기압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</a:t>
            </a:r>
            <a:r>
              <a:rPr lang="ko-KR" altLang="en-US" b="1" dirty="0"/>
              <a:t>최저기온</a:t>
            </a:r>
            <a:r>
              <a:rPr lang="en-US" altLang="ko-KR" b="1" dirty="0"/>
              <a:t>/al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64577" y="1368403"/>
            <a:ext cx="564204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다음으로 다 더한 </a:t>
            </a:r>
            <a:r>
              <a:rPr lang="en-US" altLang="ko-KR" dirty="0"/>
              <a:t>al</a:t>
            </a:r>
            <a:r>
              <a:rPr lang="ko-KR" altLang="en-US" dirty="0"/>
              <a:t>값으로 일교차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오존</a:t>
            </a:r>
            <a:r>
              <a:rPr lang="en-US" altLang="ko-KR" dirty="0"/>
              <a:t>, 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최저기온을 나누어 어떤 것이 천식에 영향력을 많이 미치는지 </a:t>
            </a:r>
            <a:r>
              <a:rPr lang="en-US" altLang="ko-KR" dirty="0"/>
              <a:t>%</a:t>
            </a:r>
            <a:r>
              <a:rPr lang="ko-KR" altLang="en-US" dirty="0"/>
              <a:t>를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5" y="3387163"/>
            <a:ext cx="4944585" cy="23813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18956" y="3104191"/>
            <a:ext cx="431908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을 기준임으로 값에 </a:t>
            </a:r>
            <a:r>
              <a:rPr lang="en-US" altLang="ko-KR" dirty="0"/>
              <a:t>100</a:t>
            </a:r>
            <a:r>
              <a:rPr lang="ko-KR" altLang="en-US" dirty="0"/>
              <a:t>을 곱해준다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</a:t>
            </a:r>
            <a:r>
              <a:rPr lang="ko-KR" altLang="en-US" dirty="0"/>
              <a:t>약 일교차가      </a:t>
            </a:r>
            <a:r>
              <a:rPr lang="en-US" altLang="ko-KR" dirty="0"/>
              <a:t>6%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습  도 가    </a:t>
            </a:r>
            <a:r>
              <a:rPr lang="en-US" altLang="ko-KR" dirty="0"/>
              <a:t>11%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오  존 이    </a:t>
            </a:r>
            <a:r>
              <a:rPr lang="en-US" altLang="ko-KR" dirty="0"/>
              <a:t>12%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기  압 이    </a:t>
            </a:r>
            <a:r>
              <a:rPr lang="en-US" altLang="ko-KR" dirty="0"/>
              <a:t>32%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최저기온이  </a:t>
            </a:r>
            <a:r>
              <a:rPr lang="en-US" altLang="ko-KR" dirty="0"/>
              <a:t>39% </a:t>
            </a:r>
            <a:r>
              <a:rPr lang="ko-KR" altLang="en-US" dirty="0"/>
              <a:t>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합이 약 </a:t>
            </a:r>
            <a:r>
              <a:rPr lang="en-US" altLang="ko-KR" dirty="0"/>
              <a:t>100% </a:t>
            </a:r>
            <a:r>
              <a:rPr lang="ko-KR" altLang="en-US" dirty="0"/>
              <a:t>임을 볼 수 있습니다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597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874" y="515889"/>
            <a:ext cx="11440813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14890" y="44809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 소개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Team Introduce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62732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026" name="Picture 2" descr="C:\Users\Administrator\Desktop\KakaoTalk_20190322_1026304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76" y="1816437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KakaoTalk_20190322_105212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11" y="1816461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KakaoTalk_20190322_103933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48" y="1816437"/>
            <a:ext cx="1682197" cy="2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제목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2" y="1816460"/>
            <a:ext cx="1625187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제목 없음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05" y="1816461"/>
            <a:ext cx="1646838" cy="22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6350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09174" y="1475100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3409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99605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33159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33981"/>
              </p:ext>
            </p:extLst>
          </p:nvPr>
        </p:nvGraphicFramePr>
        <p:xfrm>
          <a:off x="544593" y="4307627"/>
          <a:ext cx="1943643" cy="16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안효근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010-7227-4260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dksgyrms1579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11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100" b="1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파이썬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63722"/>
              </p:ext>
            </p:extLst>
          </p:nvPr>
        </p:nvGraphicFramePr>
        <p:xfrm>
          <a:off x="2800820" y="4269677"/>
          <a:ext cx="1943643" cy="1721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임정준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2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010-6650-7445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1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ehrn56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/>
                        <a:t>웹 제작 </a:t>
                      </a:r>
                      <a:r>
                        <a:rPr lang="en-US" altLang="ko-KR" sz="1100" b="1" dirty="0" smtClean="0"/>
                        <a:t>&amp;</a:t>
                      </a:r>
                      <a:r>
                        <a:rPr lang="ko-KR" altLang="en-US" sz="1100" b="1" dirty="0" err="1" smtClean="0"/>
                        <a:t>파이썬</a:t>
                      </a:r>
                      <a:endParaRPr lang="ko-KR" altLang="en-US" sz="1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2582"/>
              </p:ext>
            </p:extLst>
          </p:nvPr>
        </p:nvGraphicFramePr>
        <p:xfrm>
          <a:off x="5075459" y="4264764"/>
          <a:ext cx="1943643" cy="171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010-6243-3502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k1hq1201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93059"/>
              </p:ext>
            </p:extLst>
          </p:nvPr>
        </p:nvGraphicFramePr>
        <p:xfrm>
          <a:off x="9706524" y="4235709"/>
          <a:ext cx="1943643" cy="173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정혜수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010-9457-3489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ehdrkdeod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28116"/>
              </p:ext>
            </p:extLst>
          </p:nvPr>
        </p:nvGraphicFramePr>
        <p:xfrm>
          <a:off x="7410160" y="4249132"/>
          <a:ext cx="1943643" cy="171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김연수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010-9361-7968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kys79757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3914621" y="1060022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8681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84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')</a:t>
            </a:r>
          </a:p>
          <a:p>
            <a:endParaRPr lang="en-US" altLang="ko-KR" b="1" dirty="0"/>
          </a:p>
          <a:p>
            <a:r>
              <a:rPr lang="ko-KR" altLang="en-US" b="1" dirty="0"/>
              <a:t>이 명령어는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명령어입니다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float(‘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아직 값이 없기때문에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값으로 넣어주고</a:t>
            </a:r>
            <a:endParaRPr lang="en-US" altLang="ko-KR" b="1" dirty="0"/>
          </a:p>
          <a:p>
            <a:r>
              <a:rPr lang="en-US" altLang="ko-KR" b="1" dirty="0"/>
              <a:t>float</a:t>
            </a:r>
            <a:r>
              <a:rPr lang="ko-KR" altLang="en-US" b="1" dirty="0"/>
              <a:t>는  저희가 사용하는 데이터 값이 소수점 값이 있기 때문에 소수점이 있는 숫자로 변환하게 해주는 </a:t>
            </a:r>
            <a:r>
              <a:rPr lang="en-US" altLang="ko-KR" b="1" dirty="0"/>
              <a:t>float</a:t>
            </a:r>
            <a:r>
              <a:rPr lang="ko-KR" altLang="en-US" b="1" dirty="0"/>
              <a:t>함수를 사용했습니다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다음은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689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84117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</a:p>
          <a:p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</a:t>
            </a:r>
            <a:endParaRPr lang="en-US" altLang="ko-KR" b="1" dirty="0"/>
          </a:p>
          <a:p>
            <a:r>
              <a:rPr lang="en-US" altLang="ko-KR" b="1" dirty="0"/>
              <a:t>-&gt;‘</a:t>
            </a:r>
            <a:r>
              <a:rPr lang="en-US" altLang="ko-KR" b="1" dirty="0" err="1"/>
              <a:t>NaN</a:t>
            </a:r>
            <a:r>
              <a:rPr lang="en-US" altLang="ko-KR" b="1" dirty="0"/>
              <a:t>’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</a:t>
            </a:r>
            <a:r>
              <a:rPr lang="en-US" altLang="ko-KR" b="1" dirty="0"/>
              <a:t>(</a:t>
            </a:r>
            <a:r>
              <a:rPr lang="ko-KR" altLang="en-US" b="1" dirty="0"/>
              <a:t>값이 없기 때문</a:t>
            </a:r>
            <a:r>
              <a:rPr lang="en-US" altLang="ko-KR" b="1" dirty="0"/>
              <a:t>)</a:t>
            </a:r>
            <a:r>
              <a:rPr lang="ko-KR" altLang="en-US" b="1" dirty="0"/>
              <a:t>으로 </a:t>
            </a:r>
            <a:r>
              <a:rPr lang="ko-KR" altLang="en-US" b="1" dirty="0" err="1"/>
              <a:t>넣어줌</a:t>
            </a:r>
            <a:endParaRPr lang="en-US" altLang="ko-KR" b="1" dirty="0"/>
          </a:p>
          <a:p>
            <a:r>
              <a:rPr lang="en-US" altLang="ko-KR" b="1" dirty="0"/>
              <a:t>-&gt;float</a:t>
            </a:r>
            <a:r>
              <a:rPr lang="ko-KR" altLang="en-US" b="1" dirty="0"/>
              <a:t>는 데이터 값이 소수점 값으로 저장가능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새로운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51" y="1223915"/>
            <a:ext cx="6675409" cy="4646833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65209" y="1262933"/>
            <a:ext cx="926798" cy="4607815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7225" y="2151350"/>
            <a:ext cx="11241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</a:t>
            </a:r>
          </a:p>
          <a:p>
            <a:r>
              <a:rPr lang="en-US" altLang="ko-KR" b="1" dirty="0"/>
              <a:t>    if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&gt;=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2.6452&lt;=float(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1.5354&lt;=float(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&lt;2.6452: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1&lt;=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2.values[i,14])&lt;1.5354: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'1’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구해두었던</a:t>
            </a:r>
            <a:r>
              <a:rPr lang="ko-KR" altLang="en-US" b="1" dirty="0"/>
              <a:t> </a:t>
            </a:r>
            <a:r>
              <a:rPr lang="en-US" altLang="ko-KR" b="1" dirty="0"/>
              <a:t>ALI</a:t>
            </a:r>
            <a:r>
              <a:rPr lang="ko-KR" altLang="en-US" b="1" dirty="0"/>
              <a:t>값으로 등급별 범위를 지정하여 정수화 시켜서 </a:t>
            </a:r>
            <a:r>
              <a:rPr lang="en-US" altLang="ko-KR" sz="2400" b="1" u="sng" dirty="0"/>
              <a:t>ALI</a:t>
            </a:r>
            <a:r>
              <a:rPr lang="ko-KR" altLang="en-US" sz="2400" b="1" u="sng" dirty="0"/>
              <a:t>지수의 등급</a:t>
            </a:r>
            <a:r>
              <a:rPr lang="ko-KR" altLang="en-US" b="1" dirty="0"/>
              <a:t>을 나누어 주었습니다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68" y="1413610"/>
            <a:ext cx="4641268" cy="37774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D41594-F824-455B-9804-5330C36EFD54}"/>
              </a:ext>
            </a:extLst>
          </p:cNvPr>
          <p:cNvSpPr/>
          <p:nvPr/>
        </p:nvSpPr>
        <p:spPr>
          <a:xfrm>
            <a:off x="9505949" y="1480808"/>
            <a:ext cx="1438687" cy="3643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9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91885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import </a:t>
            </a:r>
            <a:r>
              <a:rPr lang="en-US" altLang="ko-KR" b="1" dirty="0" err="1"/>
              <a:t>matplotlib.pyplot</a:t>
            </a:r>
            <a:r>
              <a:rPr lang="en-US" altLang="ko-KR" b="1" dirty="0"/>
              <a:t> as </a:t>
            </a:r>
            <a:r>
              <a:rPr lang="en-US" altLang="ko-KR" b="1" dirty="0" err="1"/>
              <a:t>plt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</a:p>
          <a:p>
            <a:endParaRPr lang="en-US" altLang="ko-KR" b="1" dirty="0"/>
          </a:p>
          <a:p>
            <a:r>
              <a:rPr lang="en-US" altLang="ko-KR" b="1" dirty="0"/>
              <a:t>import platform</a:t>
            </a:r>
          </a:p>
          <a:p>
            <a:r>
              <a:rPr lang="en-US" altLang="ko-KR" b="1" dirty="0"/>
              <a:t>from 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import </a:t>
            </a:r>
            <a:r>
              <a:rPr lang="en-US" altLang="ko-KR" b="1" dirty="0" err="1"/>
              <a:t>font_manager</a:t>
            </a:r>
            <a:r>
              <a:rPr lang="en-US" altLang="ko-KR" b="1" dirty="0"/>
              <a:t>, </a:t>
            </a:r>
            <a:r>
              <a:rPr lang="en-US" altLang="ko-KR" b="1" dirty="0" err="1"/>
              <a:t>rc</a:t>
            </a:r>
            <a:endParaRPr lang="en-US" altLang="ko-KR" b="1" dirty="0"/>
          </a:p>
          <a:p>
            <a:r>
              <a:rPr lang="en-US" altLang="ko-KR" b="1" dirty="0" err="1"/>
              <a:t>plt.rcParams</a:t>
            </a:r>
            <a:r>
              <a:rPr lang="en-US" altLang="ko-KR" b="1" dirty="0"/>
              <a:t>['</a:t>
            </a:r>
            <a:r>
              <a:rPr lang="en-US" altLang="ko-KR" b="1" dirty="0" err="1"/>
              <a:t>axes.unicode_minus</a:t>
            </a:r>
            <a:r>
              <a:rPr lang="en-US" altLang="ko-KR" b="1" dirty="0"/>
              <a:t>'] = False</a:t>
            </a:r>
          </a:p>
          <a:p>
            <a:endParaRPr lang="en-US" altLang="ko-KR" b="1" dirty="0"/>
          </a:p>
          <a:p>
            <a:r>
              <a:rPr lang="en-US" altLang="ko-KR" b="1" dirty="0"/>
              <a:t>if </a:t>
            </a:r>
            <a:r>
              <a:rPr lang="en-US" altLang="ko-KR" b="1" dirty="0" err="1"/>
              <a:t>platform.system</a:t>
            </a:r>
            <a:r>
              <a:rPr lang="en-US" altLang="ko-KR" b="1" dirty="0"/>
              <a:t>() == 'Windows':</a:t>
            </a:r>
          </a:p>
          <a:p>
            <a:r>
              <a:rPr lang="en-US" altLang="ko-KR" b="1" dirty="0"/>
              <a:t>    path = "c:/Windows/Fonts/H2HDRM.ttf"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font_name</a:t>
            </a:r>
            <a:r>
              <a:rPr lang="en-US" altLang="ko-KR" b="1" dirty="0"/>
              <a:t> = </a:t>
            </a:r>
            <a:r>
              <a:rPr lang="en-US" altLang="ko-KR" b="1" dirty="0" err="1"/>
              <a:t>font_manager.FontProperties</a:t>
            </a:r>
            <a:r>
              <a:rPr lang="en-US" altLang="ko-KR" b="1" dirty="0"/>
              <a:t>(</a:t>
            </a:r>
            <a:r>
              <a:rPr lang="en-US" altLang="ko-KR" b="1" dirty="0" err="1"/>
              <a:t>fname</a:t>
            </a:r>
            <a:r>
              <a:rPr lang="en-US" altLang="ko-KR" b="1" dirty="0"/>
              <a:t>=path).</a:t>
            </a:r>
            <a:r>
              <a:rPr lang="en-US" altLang="ko-KR" b="1" dirty="0" err="1"/>
              <a:t>get_name</a:t>
            </a:r>
            <a:r>
              <a:rPr lang="en-US" altLang="ko-KR" b="1" dirty="0"/>
              <a:t>()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rc</a:t>
            </a:r>
            <a:r>
              <a:rPr lang="en-US" altLang="ko-KR" b="1" dirty="0"/>
              <a:t>('font', family=</a:t>
            </a:r>
            <a:r>
              <a:rPr lang="en-US" altLang="ko-KR" b="1" dirty="0" err="1"/>
              <a:t>font_name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그래프를 그리게 해주는 </a:t>
            </a:r>
            <a:r>
              <a:rPr lang="ko-KR" altLang="en-US" b="1" dirty="0" err="1"/>
              <a:t>모듈함수인</a:t>
            </a:r>
            <a:r>
              <a:rPr lang="ko-KR" altLang="en-US" b="1" dirty="0"/>
              <a:t> </a:t>
            </a:r>
            <a:r>
              <a:rPr lang="en-US" altLang="ko-KR" b="1" dirty="0" err="1"/>
              <a:t>matplotlib.pyplot</a:t>
            </a:r>
            <a:r>
              <a:rPr lang="ko-KR" altLang="en-US" b="1" dirty="0"/>
              <a:t>을 </a:t>
            </a:r>
            <a:r>
              <a:rPr lang="en-US" altLang="ko-KR" b="1" dirty="0"/>
              <a:t>import  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  <a:r>
              <a:rPr lang="ko-KR" altLang="en-US" b="1" dirty="0"/>
              <a:t>은 그래프의 결과를 </a:t>
            </a:r>
            <a:r>
              <a:rPr lang="ko-KR" altLang="en-US" b="1" dirty="0" err="1"/>
              <a:t>출력세션에</a:t>
            </a:r>
            <a:r>
              <a:rPr lang="ko-KR" altLang="en-US" b="1" dirty="0"/>
              <a:t> 나타나게 해주는 명령어입니다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Platform</a:t>
            </a:r>
            <a:r>
              <a:rPr lang="ko-KR" altLang="en-US" b="1" dirty="0"/>
              <a:t>은 응용 프로그램이 </a:t>
            </a:r>
            <a:r>
              <a:rPr lang="ko-KR" altLang="en-US" b="1" dirty="0" err="1"/>
              <a:t>실행될수</a:t>
            </a:r>
            <a:r>
              <a:rPr lang="ko-KR" altLang="en-US" b="1" dirty="0"/>
              <a:t> </a:t>
            </a:r>
            <a:r>
              <a:rPr lang="ko-KR" altLang="en-US" b="1" dirty="0" err="1"/>
              <a:t>있게해주는</a:t>
            </a:r>
            <a:r>
              <a:rPr lang="ko-KR" altLang="en-US" b="1" dirty="0"/>
              <a:t> 시스템인데 윈도우에서 지원하는 </a:t>
            </a:r>
            <a:endParaRPr lang="en-US" altLang="ko-KR" b="1" dirty="0"/>
          </a:p>
          <a:p>
            <a:r>
              <a:rPr lang="ko-KR" altLang="en-US" b="1" dirty="0"/>
              <a:t>폰트로 바꾸어 주는 과정입니다</a:t>
            </a:r>
            <a:r>
              <a:rPr lang="en-US" altLang="ko-KR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094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34" y="2799392"/>
            <a:ext cx="4924409" cy="39712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(9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6706" y="1461981"/>
            <a:ext cx="9188579" cy="39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colormap</a:t>
            </a:r>
            <a:r>
              <a:rPr lang="en-US" altLang="ko-KR" b="1" dirty="0"/>
              <a:t>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 </a:t>
            </a:r>
          </a:p>
          <a:p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/>
              <a:t>figsize</a:t>
            </a:r>
            <a:r>
              <a:rPr lang="en-US" altLang="ko-KR" b="1" dirty="0"/>
              <a:t>=(16,5)) </a:t>
            </a:r>
          </a:p>
          <a:p>
            <a:r>
              <a:rPr lang="en-US" altLang="ko-KR" b="1" dirty="0" err="1"/>
              <a:t>plt.plot</a:t>
            </a:r>
            <a:r>
              <a:rPr lang="en-US" altLang="ko-KR" b="1" dirty="0"/>
              <a:t>(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'], color = 'green') </a:t>
            </a:r>
          </a:p>
          <a:p>
            <a:r>
              <a:rPr lang="en-US" altLang="ko-KR" b="1" dirty="0" err="1"/>
              <a:t>plt.scatter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'],s=20,c=</a:t>
            </a:r>
            <a:r>
              <a:rPr lang="en-US" altLang="ko-KR" b="1" dirty="0" err="1"/>
              <a:t>colormap,marker</a:t>
            </a:r>
            <a:r>
              <a:rPr lang="en-US" altLang="ko-KR" b="1" dirty="0"/>
              <a:t>='^') </a:t>
            </a:r>
          </a:p>
          <a:p>
            <a:r>
              <a:rPr lang="en-US" altLang="ko-KR" b="1" dirty="0" err="1"/>
              <a:t>plt.xticks</a:t>
            </a:r>
            <a:r>
              <a:rPr lang="en-US" altLang="ko-KR" b="1" dirty="0"/>
              <a:t>([0, 100, 200, 300,360]) </a:t>
            </a:r>
          </a:p>
          <a:p>
            <a:r>
              <a:rPr lang="en-US" altLang="ko-KR" b="1" dirty="0" err="1"/>
              <a:t>plt.xlabel</a:t>
            </a:r>
            <a:r>
              <a:rPr lang="en-US" altLang="ko-KR" b="1" dirty="0"/>
              <a:t>('</a:t>
            </a:r>
            <a:r>
              <a:rPr lang="ko-KR" altLang="en-US" b="1" dirty="0"/>
              <a:t>날짜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plt.ylabel</a:t>
            </a:r>
            <a:r>
              <a:rPr lang="en-US" altLang="ko-KR" b="1" dirty="0"/>
              <a:t>(‘ALI</a:t>
            </a:r>
            <a:r>
              <a:rPr lang="ko-KR" altLang="en-US" b="1" dirty="0"/>
              <a:t>지수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plt.colorbar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plt.grid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  <a:p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ALI(</a:t>
            </a:r>
            <a:r>
              <a:rPr lang="ko-KR" altLang="en-US" b="1" dirty="0"/>
              <a:t>위험지수</a:t>
            </a:r>
            <a:r>
              <a:rPr lang="en-US" altLang="ko-KR" b="1" dirty="0"/>
              <a:t>)</a:t>
            </a:r>
            <a:r>
              <a:rPr lang="ko-KR" altLang="en-US" b="1" dirty="0"/>
              <a:t>와 실제 천식환자수가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얼마나 일치하는 그래프로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143" y="2614885"/>
            <a:ext cx="769687" cy="34486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66" y="6214269"/>
            <a:ext cx="243861" cy="152413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9592583" y="330864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221631" y="418679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516715" y="3408576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(10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20838" y="1413610"/>
            <a:ext cx="806736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insertDB.py</a:t>
            </a:r>
            <a:r>
              <a:rPr lang="ko-KR" altLang="en-US" b="1" dirty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데이터를 </a:t>
            </a:r>
            <a:r>
              <a:rPr lang="ko-KR" altLang="en-US" b="1" dirty="0" err="1" smtClean="0"/>
              <a:t>크롤링</a:t>
            </a:r>
            <a:r>
              <a:rPr lang="ko-KR" altLang="en-US" b="1" dirty="0" smtClean="0"/>
              <a:t> 해서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에 넣는 작업을 하는 </a:t>
            </a:r>
            <a:r>
              <a:rPr lang="en-US" altLang="ko-KR" b="1" dirty="0" err="1" smtClean="0"/>
              <a:t>py</a:t>
            </a:r>
            <a:r>
              <a:rPr lang="ko-KR" altLang="en-US" b="1" dirty="0" smtClean="0"/>
              <a:t>로</a:t>
            </a:r>
            <a:endParaRPr lang="en-US" altLang="ko-KR" b="1" dirty="0" smtClean="0"/>
          </a:p>
          <a:p>
            <a:r>
              <a:rPr lang="en-US" altLang="ko-KR" b="1" dirty="0" err="1"/>
              <a:t>p</a:t>
            </a:r>
            <a:r>
              <a:rPr lang="en-US" altLang="ko-KR" b="1" dirty="0" err="1" smtClean="0"/>
              <a:t>ymsql</a:t>
            </a:r>
            <a:r>
              <a:rPr lang="en-US" altLang="ko-KR" b="1" dirty="0"/>
              <a:t>,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bs4, </a:t>
            </a:r>
            <a:r>
              <a:rPr lang="en-US" altLang="ko-KR" b="1" dirty="0" err="1" smtClean="0"/>
              <a:t>urlopen</a:t>
            </a:r>
            <a:r>
              <a:rPr lang="ko-KR" altLang="en-US" b="1" dirty="0" smtClean="0"/>
              <a:t>을 </a:t>
            </a:r>
            <a:r>
              <a:rPr lang="en-US" altLang="ko-KR" b="1" dirty="0" smtClean="0"/>
              <a:t>import </a:t>
            </a:r>
            <a:r>
              <a:rPr lang="ko-KR" altLang="en-US" b="1" dirty="0" smtClean="0"/>
              <a:t>해줘야 하며</a:t>
            </a:r>
            <a:endParaRPr lang="en-US" altLang="ko-KR" b="1" dirty="0" smtClean="0"/>
          </a:p>
          <a:p>
            <a:r>
              <a:rPr lang="ko-KR" altLang="en-US" b="1" dirty="0" smtClean="0"/>
              <a:t>우분투 터미널</a:t>
            </a:r>
            <a:r>
              <a:rPr lang="en-US" altLang="ko-KR" b="1" dirty="0" smtClean="0"/>
              <a:t>, windows </a:t>
            </a:r>
            <a:r>
              <a:rPr lang="en-US" altLang="ko-KR" b="1" dirty="0" err="1" smtClean="0"/>
              <a:t>cmd</a:t>
            </a:r>
            <a:r>
              <a:rPr lang="ko-KR" altLang="en-US" b="1" dirty="0" smtClean="0"/>
              <a:t>창에서 </a:t>
            </a:r>
            <a:r>
              <a:rPr lang="en-US" altLang="ko-KR" b="1" dirty="0" smtClean="0"/>
              <a:t>pip install </a:t>
            </a:r>
            <a:r>
              <a:rPr lang="en-US" altLang="ko-KR" b="1" dirty="0" err="1" smtClean="0"/>
              <a:t>pymysql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을 입력해줘서 </a:t>
            </a:r>
            <a:endParaRPr lang="en-US" altLang="ko-KR" b="1" dirty="0" smtClean="0"/>
          </a:p>
          <a:p>
            <a:r>
              <a:rPr lang="ko-KR" altLang="en-US" b="1" dirty="0" smtClean="0"/>
              <a:t>설치하면 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err="1" smtClean="0"/>
              <a:t>Pymsql</a:t>
            </a:r>
            <a:r>
              <a:rPr lang="ko-KR" altLang="en-US" b="1" dirty="0" smtClean="0"/>
              <a:t>은 </a:t>
            </a:r>
            <a:r>
              <a:rPr lang="en-US" altLang="ko-KR" b="1" dirty="0" smtClean="0"/>
              <a:t>python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연결을 위해서 사용됩니다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Bs4 </a:t>
            </a:r>
            <a:r>
              <a:rPr lang="ko-KR" altLang="en-US" b="1" dirty="0" smtClean="0"/>
              <a:t>웹에서 </a:t>
            </a:r>
            <a:r>
              <a:rPr lang="ko-KR" altLang="en-US" b="1" dirty="0" err="1" smtClean="0"/>
              <a:t>크롤링을</a:t>
            </a:r>
            <a:r>
              <a:rPr lang="ko-KR" altLang="en-US" b="1" dirty="0" smtClean="0"/>
              <a:t> 위해서 사용됩니다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Loaddb.py :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에 저장된 데이터를 </a:t>
            </a:r>
            <a:r>
              <a:rPr lang="en-US" altLang="ko-KR" b="1" dirty="0" smtClean="0"/>
              <a:t>flask</a:t>
            </a:r>
            <a:r>
              <a:rPr lang="ko-KR" altLang="en-US" b="1" dirty="0" smtClean="0"/>
              <a:t>웹에 보내줘서 웹 사이트에서</a:t>
            </a:r>
            <a:endParaRPr lang="en-US" altLang="ko-KR" b="1" dirty="0" smtClean="0"/>
          </a:p>
          <a:p>
            <a:r>
              <a:rPr lang="ko-KR" altLang="en-US" b="1" dirty="0" smtClean="0"/>
              <a:t>보여주기 위한 </a:t>
            </a:r>
            <a:r>
              <a:rPr lang="en-US" altLang="ko-KR" b="1" dirty="0" err="1" smtClean="0"/>
              <a:t>py</a:t>
            </a:r>
            <a:r>
              <a:rPr lang="ko-KR" altLang="en-US" b="1" dirty="0" smtClean="0"/>
              <a:t>로 </a:t>
            </a:r>
            <a:r>
              <a:rPr lang="en-US" altLang="ko-KR" b="1" dirty="0" smtClean="0"/>
              <a:t>Import </a:t>
            </a:r>
            <a:r>
              <a:rPr lang="ko-KR" altLang="en-US" b="1" dirty="0" smtClean="0"/>
              <a:t>로 </a:t>
            </a:r>
            <a:r>
              <a:rPr lang="en-US" altLang="ko-KR" b="1" dirty="0" err="1" smtClean="0"/>
              <a:t>jos</a:t>
            </a:r>
            <a:r>
              <a:rPr lang="en-US" altLang="ko-KR" b="1" dirty="0" err="1"/>
              <a:t>n</a:t>
            </a:r>
            <a:r>
              <a:rPr lang="ko-KR" altLang="en-US" b="1" dirty="0" smtClean="0"/>
              <a:t>과 </a:t>
            </a:r>
            <a:r>
              <a:rPr lang="en-US" altLang="ko-KR" b="1" dirty="0" err="1" smtClean="0"/>
              <a:t>pysqml</a:t>
            </a:r>
            <a:r>
              <a:rPr lang="ko-KR" altLang="en-US" b="1" dirty="0" smtClean="0"/>
              <a:t>을 쓰며</a:t>
            </a:r>
            <a:endParaRPr lang="en-US" altLang="ko-KR" b="1" dirty="0" smtClean="0"/>
          </a:p>
          <a:p>
            <a:r>
              <a:rPr lang="en-US" altLang="ko-KR" b="1" dirty="0" err="1" smtClean="0"/>
              <a:t>Josn</a:t>
            </a:r>
            <a:r>
              <a:rPr lang="ko-KR" altLang="en-US" b="1" dirty="0" smtClean="0"/>
              <a:t>을 쓰는 이유는 처리된 데이터를 </a:t>
            </a:r>
            <a:r>
              <a:rPr lang="ko-KR" altLang="en-US" b="1" dirty="0" smtClean="0"/>
              <a:t>웹에서 인식할 수 있도록 </a:t>
            </a:r>
            <a:endParaRPr lang="en-US" altLang="ko-KR" b="1" dirty="0" smtClean="0"/>
          </a:p>
          <a:p>
            <a:r>
              <a:rPr lang="en-US" altLang="ko-KR" b="1" dirty="0" err="1" smtClean="0"/>
              <a:t>json</a:t>
            </a:r>
            <a:r>
              <a:rPr lang="ko-KR" altLang="en-US" b="1" dirty="0" smtClean="0"/>
              <a:t>형태로 보내주기 위해서 입니다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Application.py : flask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웹페이지</a:t>
            </a:r>
            <a:r>
              <a:rPr lang="ko-KR" altLang="en-US" b="1" dirty="0" smtClean="0"/>
              <a:t> 서버 실행을 위해서 사용 되며</a:t>
            </a:r>
            <a:endParaRPr lang="en-US" altLang="ko-KR" b="1" dirty="0" smtClean="0"/>
          </a:p>
          <a:p>
            <a:r>
              <a:rPr lang="en-US" altLang="ko-KR" b="1" dirty="0" smtClean="0"/>
              <a:t>Flask</a:t>
            </a:r>
            <a:r>
              <a:rPr lang="ko-KR" altLang="en-US" b="1" dirty="0" smtClean="0"/>
              <a:t>와 </a:t>
            </a:r>
            <a:r>
              <a:rPr lang="en-US" altLang="ko-KR" b="1" dirty="0" err="1" smtClean="0"/>
              <a:t>projectpy</a:t>
            </a:r>
            <a:r>
              <a:rPr lang="ko-KR" altLang="en-US" b="1" dirty="0" smtClean="0"/>
              <a:t>의 </a:t>
            </a:r>
            <a:r>
              <a:rPr lang="en-US" altLang="ko-KR" b="1" dirty="0" err="1" smtClean="0"/>
              <a:t>loaddb</a:t>
            </a:r>
            <a:r>
              <a:rPr lang="ko-KR" altLang="en-US" b="1" dirty="0" smtClean="0"/>
              <a:t>를 </a:t>
            </a:r>
            <a:r>
              <a:rPr lang="en-US" altLang="ko-KR" b="1" dirty="0" smtClean="0"/>
              <a:t>import </a:t>
            </a:r>
            <a:r>
              <a:rPr lang="ko-KR" altLang="en-US" b="1" dirty="0" smtClean="0"/>
              <a:t>합니다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smtClean="0"/>
              <a:t>다른 </a:t>
            </a:r>
            <a:r>
              <a:rPr lang="en-US" altLang="ko-KR" b="1" dirty="0" err="1" smtClean="0"/>
              <a:t>py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모듈을 읽기 위해서 </a:t>
            </a:r>
            <a:r>
              <a:rPr lang="en-US" altLang="ko-KR" b="1" dirty="0" smtClean="0"/>
              <a:t>from </a:t>
            </a:r>
            <a:r>
              <a:rPr lang="en-US" altLang="ko-KR" b="1" dirty="0" err="1" smtClean="0"/>
              <a:t>pojectpy</a:t>
            </a:r>
            <a:r>
              <a:rPr lang="en-US" altLang="ko-KR" b="1" dirty="0" smtClean="0"/>
              <a:t> import </a:t>
            </a:r>
            <a:r>
              <a:rPr lang="en-US" altLang="ko-KR" b="1" dirty="0" err="1" smtClean="0"/>
              <a:t>loaddb</a:t>
            </a:r>
            <a:r>
              <a:rPr lang="ko-KR" altLang="en-US" b="1" dirty="0" smtClean="0"/>
              <a:t>로 하면 됩니다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Inde.html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웹을 꾸미기 위해서 사용한 파일형식으로 </a:t>
            </a:r>
            <a:r>
              <a:rPr lang="en-US" altLang="ko-KR" b="1" dirty="0" smtClean="0"/>
              <a:t>&lt;html&gt;</a:t>
            </a:r>
            <a:r>
              <a:rPr lang="ko-KR" altLang="en-US" b="1" dirty="0" smtClean="0"/>
              <a:t>로 시작되며</a:t>
            </a:r>
            <a:endParaRPr lang="en-US" altLang="ko-KR" b="1" dirty="0" smtClean="0"/>
          </a:p>
          <a:p>
            <a:r>
              <a:rPr lang="ko-KR" altLang="en-US" b="1" dirty="0" smtClean="0"/>
              <a:t>가운데 </a:t>
            </a:r>
            <a:r>
              <a:rPr lang="en-US" altLang="ko-KR" b="1" dirty="0" smtClean="0"/>
              <a:t>&lt;head&gt;</a:t>
            </a:r>
            <a:r>
              <a:rPr lang="ko-KR" altLang="en-US" b="1" dirty="0" smtClean="0"/>
              <a:t>와 </a:t>
            </a:r>
            <a:r>
              <a:rPr lang="en-US" altLang="ko-KR" b="1" dirty="0" smtClean="0"/>
              <a:t>&lt;body&gt;</a:t>
            </a:r>
            <a:r>
              <a:rPr lang="ko-KR" altLang="en-US" b="1" dirty="0" smtClean="0"/>
              <a:t>등으로 나눌 수 있고 세부 내용으로 </a:t>
            </a:r>
            <a:r>
              <a:rPr lang="en-US" altLang="ko-KR" b="1" dirty="0" smtClean="0"/>
              <a:t>&lt;input&gt;</a:t>
            </a:r>
          </a:p>
          <a:p>
            <a:r>
              <a:rPr lang="en-US" altLang="ko-KR" b="1" dirty="0" smtClean="0"/>
              <a:t>&lt;label&gt;, &lt;div&gt;</a:t>
            </a:r>
            <a:r>
              <a:rPr lang="ko-KR" altLang="en-US" b="1" dirty="0" smtClean="0"/>
              <a:t>등이 있습니다</a:t>
            </a:r>
            <a:r>
              <a:rPr lang="en-US" altLang="ko-KR" b="1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" y="1487788"/>
            <a:ext cx="3711667" cy="53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(10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-49864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760" y="1413610"/>
            <a:ext cx="11482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Mysql</a:t>
            </a:r>
            <a:r>
              <a:rPr lang="ko-KR" altLang="en-US" b="1" dirty="0" smtClean="0"/>
              <a:t>과 </a:t>
            </a:r>
            <a:r>
              <a:rPr lang="en-US" altLang="ko-KR" b="1" dirty="0" smtClean="0"/>
              <a:t>python </a:t>
            </a:r>
            <a:r>
              <a:rPr lang="ko-KR" altLang="en-US" b="1" dirty="0" smtClean="0"/>
              <a:t>연결 예시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Import </a:t>
            </a:r>
            <a:r>
              <a:rPr lang="en-US" altLang="ko-KR" b="1" dirty="0" err="1" smtClean="0"/>
              <a:t>pymysql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Conn = </a:t>
            </a:r>
            <a:r>
              <a:rPr lang="en-US" altLang="ko-KR" b="1" dirty="0" err="1" smtClean="0"/>
              <a:t>pymysql.connect</a:t>
            </a:r>
            <a:r>
              <a:rPr lang="en-US" altLang="ko-KR" b="1" dirty="0" smtClean="0"/>
              <a:t>(host=‘localhost’, port=</a:t>
            </a:r>
            <a:r>
              <a:rPr lang="ko-KR" altLang="en-US" b="1" dirty="0" smtClean="0"/>
              <a:t>자신의 포트번호</a:t>
            </a:r>
            <a:r>
              <a:rPr lang="en-US" altLang="ko-KR" b="1" dirty="0" smtClean="0"/>
              <a:t>, user = ‘</a:t>
            </a:r>
            <a:r>
              <a:rPr lang="ko-KR" altLang="en-US" b="1" dirty="0" smtClean="0"/>
              <a:t>생성한 </a:t>
            </a:r>
            <a:r>
              <a:rPr lang="en-US" altLang="ko-KR" b="1" dirty="0" err="1" smtClean="0"/>
              <a:t>mysql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유저이름</a:t>
            </a:r>
            <a:r>
              <a:rPr lang="en-US" altLang="ko-KR" b="1" dirty="0" smtClean="0"/>
              <a:t>’,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		password =‘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유저 패스워드</a:t>
            </a:r>
            <a:r>
              <a:rPr lang="en-US" altLang="ko-KR" b="1" dirty="0" smtClean="0"/>
              <a:t>’, </a:t>
            </a:r>
            <a:r>
              <a:rPr lang="ko-KR" altLang="en-US" b="1" dirty="0"/>
              <a:t> </a:t>
            </a:r>
            <a:r>
              <a:rPr lang="en-US" altLang="ko-KR" b="1" dirty="0" err="1" smtClean="0"/>
              <a:t>db</a:t>
            </a:r>
            <a:r>
              <a:rPr lang="en-US" altLang="ko-KR" b="1" dirty="0" smtClean="0"/>
              <a:t>=‘</a:t>
            </a:r>
            <a:r>
              <a:rPr lang="ko-KR" altLang="en-US" b="1" dirty="0" err="1" smtClean="0"/>
              <a:t>유저안에</a:t>
            </a:r>
            <a:r>
              <a:rPr lang="ko-KR" altLang="en-US" b="1" dirty="0" smtClean="0"/>
              <a:t> 접속할 </a:t>
            </a:r>
            <a:r>
              <a:rPr lang="en-US" altLang="ko-KR" b="1" dirty="0" smtClean="0"/>
              <a:t>database</a:t>
            </a:r>
            <a:r>
              <a:rPr lang="ko-KR" altLang="en-US" b="1" dirty="0" smtClean="0"/>
              <a:t>이름</a:t>
            </a:r>
            <a:r>
              <a:rPr lang="en-US" altLang="ko-KR" b="1" dirty="0" smtClean="0"/>
              <a:t>’</a:t>
            </a:r>
            <a:r>
              <a:rPr lang="en-US" altLang="ko-KR" b="1" dirty="0" smtClean="0"/>
              <a:t>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                        charset=‘</a:t>
            </a:r>
            <a:r>
              <a:rPr lang="ko-KR" altLang="en-US" b="1" dirty="0" smtClean="0"/>
              <a:t>사용하는 </a:t>
            </a:r>
            <a:r>
              <a:rPr lang="ko-KR" altLang="en-US" b="1" dirty="0" err="1" smtClean="0"/>
              <a:t>문자형식</a:t>
            </a:r>
            <a:r>
              <a:rPr lang="en-US" altLang="ko-KR" b="1" dirty="0" smtClean="0"/>
              <a:t>’)</a:t>
            </a:r>
          </a:p>
          <a:p>
            <a:endParaRPr lang="en-US" altLang="ko-KR" b="1" dirty="0"/>
          </a:p>
          <a:p>
            <a:r>
              <a:rPr lang="en-US" altLang="ko-KR" b="1" dirty="0" smtClean="0"/>
              <a:t>Host :</a:t>
            </a:r>
            <a:r>
              <a:rPr lang="ko-KR" altLang="en-US" b="1" dirty="0" smtClean="0"/>
              <a:t>안에는 자신이 연결할 호스트 주소를 써줍니다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/>
              <a:t>Port </a:t>
            </a:r>
            <a:r>
              <a:rPr lang="en-US" altLang="ko-KR" b="1" dirty="0" smtClean="0"/>
              <a:t>:</a:t>
            </a:r>
            <a:r>
              <a:rPr lang="en-US" altLang="ko-KR" b="1" dirty="0" err="1" smtClean="0"/>
              <a:t>Mysql</a:t>
            </a:r>
            <a:r>
              <a:rPr lang="ko-KR" altLang="en-US" b="1" dirty="0"/>
              <a:t>을 </a:t>
            </a:r>
            <a:r>
              <a:rPr lang="ko-KR" altLang="en-US" b="1" dirty="0" smtClean="0"/>
              <a:t>기본적으로 만들었고 만든 유저의 </a:t>
            </a:r>
            <a:r>
              <a:rPr lang="en-US" altLang="ko-KR" b="1" dirty="0" smtClean="0"/>
              <a:t>port</a:t>
            </a:r>
            <a:r>
              <a:rPr lang="ko-KR" altLang="en-US" b="1" dirty="0" smtClean="0"/>
              <a:t>번호를 손대지 않았다면 쓰지 않아도 무방하며 </a:t>
            </a:r>
            <a:r>
              <a:rPr lang="en-US" altLang="ko-KR" b="1" dirty="0" smtClean="0"/>
              <a:t>3303</a:t>
            </a:r>
            <a:r>
              <a:rPr lang="ko-KR" altLang="en-US" b="1" dirty="0" smtClean="0"/>
              <a:t>을 써주면 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User :</a:t>
            </a:r>
            <a:r>
              <a:rPr lang="ko-KR" altLang="en-US" b="1" dirty="0" smtClean="0"/>
              <a:t>기본적으로는 </a:t>
            </a:r>
            <a:r>
              <a:rPr lang="en-US" altLang="ko-KR" b="1" dirty="0" smtClean="0"/>
              <a:t>root </a:t>
            </a:r>
            <a:r>
              <a:rPr lang="ko-KR" altLang="en-US" b="1" dirty="0" smtClean="0"/>
              <a:t>이며 생성했다면 생성한 </a:t>
            </a:r>
            <a:r>
              <a:rPr lang="en-US" altLang="ko-KR" b="1" dirty="0" smtClean="0"/>
              <a:t>user</a:t>
            </a:r>
            <a:r>
              <a:rPr lang="ko-KR" altLang="en-US" b="1" dirty="0" smtClean="0"/>
              <a:t>이름을 써주면 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Password : </a:t>
            </a:r>
            <a:r>
              <a:rPr lang="ko-KR" altLang="en-US" b="1" dirty="0" smtClean="0"/>
              <a:t>유저 </a:t>
            </a:r>
            <a:r>
              <a:rPr lang="ko-KR" altLang="en-US" b="1" dirty="0" err="1" smtClean="0"/>
              <a:t>생성할때나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생성시 입력한 비밀 번호를 써주시면 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Db:  </a:t>
            </a:r>
            <a:r>
              <a:rPr lang="ko-KR" altLang="en-US" b="1" dirty="0" smtClean="0"/>
              <a:t>유저의 </a:t>
            </a:r>
            <a:r>
              <a:rPr lang="en-US" altLang="ko-KR" b="1" dirty="0" smtClean="0"/>
              <a:t>database</a:t>
            </a:r>
            <a:r>
              <a:rPr lang="ko-KR" altLang="en-US" b="1" dirty="0" smtClean="0"/>
              <a:t>를 생성한 이름을 써주시면 됩니다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Charset : </a:t>
            </a:r>
            <a:r>
              <a:rPr lang="ko-KR" altLang="en-US" b="1" dirty="0" smtClean="0"/>
              <a:t>문자 형식을 써주시면 됩니다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기본적으로 </a:t>
            </a:r>
            <a:r>
              <a:rPr lang="en-US" altLang="ko-KR" b="1" dirty="0" smtClean="0"/>
              <a:t>utf8</a:t>
            </a:r>
            <a:r>
              <a:rPr lang="ko-KR" altLang="en-US" b="1" dirty="0" smtClean="0"/>
              <a:t>을 사용합니다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2152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(10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-49864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760" y="1413610"/>
            <a:ext cx="114824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Try :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#cursor</a:t>
            </a:r>
            <a:r>
              <a:rPr lang="ko-KR" altLang="en-US" b="1" dirty="0" smtClean="0"/>
              <a:t>데이터를 순차적으로 연결하기 위해서 사용</a:t>
            </a:r>
            <a:endParaRPr lang="en-US" altLang="ko-KR" b="1" dirty="0" smtClean="0"/>
          </a:p>
          <a:p>
            <a:r>
              <a:rPr lang="en-US" altLang="ko-KR" b="1" dirty="0" smtClean="0"/>
              <a:t>	with </a:t>
            </a:r>
            <a:r>
              <a:rPr lang="en-US" altLang="ko-KR" b="1" dirty="0" err="1" smtClean="0"/>
              <a:t>conn.cursor</a:t>
            </a:r>
            <a:r>
              <a:rPr lang="en-US" altLang="ko-KR" b="1" dirty="0" smtClean="0"/>
              <a:t>() as curs: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	#insert</a:t>
            </a:r>
            <a:r>
              <a:rPr lang="ko-KR" altLang="en-US" b="1" dirty="0" smtClean="0"/>
              <a:t>는 삽입하겠다는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명령어 이며 </a:t>
            </a:r>
            <a:r>
              <a:rPr lang="en-US" altLang="ko-KR" b="1" dirty="0" smtClean="0"/>
              <a:t>today</a:t>
            </a:r>
            <a:r>
              <a:rPr lang="ko-KR" altLang="en-US" b="1" dirty="0" smtClean="0"/>
              <a:t>의 </a:t>
            </a:r>
            <a:r>
              <a:rPr lang="en-US" altLang="ko-KR" b="1" dirty="0" smtClean="0"/>
              <a:t>geo</a:t>
            </a:r>
            <a:r>
              <a:rPr lang="ko-KR" altLang="en-US" b="1" dirty="0" smtClean="0"/>
              <a:t>컬럼에 </a:t>
            </a:r>
            <a:r>
              <a:rPr lang="en-US" altLang="ko-KR" b="1" dirty="0" smtClean="0"/>
              <a:t>values(%s) </a:t>
            </a:r>
          </a:p>
          <a:p>
            <a:r>
              <a:rPr lang="en-US" altLang="ko-KR" b="1" dirty="0" smtClean="0"/>
              <a:t>	</a:t>
            </a:r>
            <a:r>
              <a:rPr lang="en-US" altLang="ko-KR" b="1" dirty="0"/>
              <a:t>	</a:t>
            </a:r>
            <a:r>
              <a:rPr lang="en-US" altLang="ko-KR" b="1" dirty="0" smtClean="0"/>
              <a:t>#</a:t>
            </a:r>
            <a:r>
              <a:rPr lang="ko-KR" altLang="en-US" b="1" dirty="0" smtClean="0"/>
              <a:t>데이터를 넣겠다는 내용입니다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smtClean="0"/>
              <a:t>		</a:t>
            </a:r>
            <a:r>
              <a:rPr lang="en-US" altLang="ko-KR" b="1" dirty="0" err="1" smtClean="0"/>
              <a:t>sql</a:t>
            </a:r>
            <a:r>
              <a:rPr lang="en-US" altLang="ko-KR" b="1" dirty="0" smtClean="0"/>
              <a:t> = ‘insert into today(geo) values(%s)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	#</a:t>
            </a:r>
            <a:r>
              <a:rPr lang="ko-KR" altLang="en-US" b="1" dirty="0" smtClean="0"/>
              <a:t>실행 하며 </a:t>
            </a:r>
            <a:r>
              <a:rPr lang="en-US" altLang="ko-KR" b="1" dirty="0" smtClean="0"/>
              <a:t>%s</a:t>
            </a:r>
            <a:r>
              <a:rPr lang="ko-KR" altLang="en-US" b="1" dirty="0" smtClean="0"/>
              <a:t>에 </a:t>
            </a:r>
            <a:r>
              <a:rPr lang="en-US" altLang="ko-KR" b="1" dirty="0" smtClean="0"/>
              <a:t>yes</a:t>
            </a:r>
            <a:r>
              <a:rPr lang="ko-KR" altLang="en-US" b="1" dirty="0" smtClean="0"/>
              <a:t>라는 문자열을 넣는다는 내용이며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	</a:t>
            </a:r>
            <a:r>
              <a:rPr lang="en-US" altLang="ko-KR" b="1" dirty="0" err="1" smtClean="0"/>
              <a:t>cur.execute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sql</a:t>
            </a:r>
            <a:r>
              <a:rPr lang="en-US" altLang="ko-KR" b="1" dirty="0" smtClean="0"/>
              <a:t>, ‘yes’)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#</a:t>
            </a:r>
            <a:r>
              <a:rPr lang="en-US" altLang="ko-KR" b="1" dirty="0" err="1" smtClean="0"/>
              <a:t>commi</a:t>
            </a:r>
            <a:r>
              <a:rPr lang="ko-KR" altLang="en-US" b="1" dirty="0" smtClean="0"/>
              <a:t>의 경우 넣은 내용을 확정 하겠다는 뜻으로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#</a:t>
            </a:r>
            <a:r>
              <a:rPr lang="ko-KR" altLang="en-US" b="1" dirty="0" smtClean="0"/>
              <a:t>들어가나 확인만 할 경우에는 쓰면 안되며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#</a:t>
            </a:r>
            <a:r>
              <a:rPr lang="ko-KR" altLang="en-US" b="1" dirty="0" smtClean="0"/>
              <a:t>이 내용을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에 넣고 저장 하겠다는 경우 꼭 써줘야 내용이 저장되게 됩니다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err="1" smtClean="0"/>
              <a:t>conn.commit</a:t>
            </a:r>
            <a:r>
              <a:rPr lang="en-US" altLang="ko-KR" b="1" dirty="0" smtClean="0"/>
              <a:t>()</a:t>
            </a:r>
          </a:p>
          <a:p>
            <a:r>
              <a:rPr lang="en-US" altLang="ko-KR" b="1" dirty="0" smtClean="0"/>
              <a:t>Finally:</a:t>
            </a:r>
          </a:p>
          <a:p>
            <a:r>
              <a:rPr lang="en-US" altLang="ko-KR" b="1" dirty="0"/>
              <a:t>	</a:t>
            </a:r>
            <a:r>
              <a:rPr lang="en-US" altLang="ko-KR" b="1" dirty="0" smtClean="0"/>
              <a:t>#</a:t>
            </a:r>
            <a:r>
              <a:rPr lang="ko-KR" altLang="en-US" b="1" dirty="0" smtClean="0"/>
              <a:t>연결을 종료합니다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en-US" altLang="ko-KR" b="1" dirty="0" err="1" smtClean="0"/>
              <a:t>conn.close</a:t>
            </a:r>
            <a:r>
              <a:rPr lang="en-US" altLang="ko-KR" b="1" dirty="0" smtClean="0"/>
              <a:t>()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1575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(10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-49864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l="28958"/>
          <a:stretch/>
        </p:blipFill>
        <p:spPr>
          <a:xfrm>
            <a:off x="1" y="1471530"/>
            <a:ext cx="4937760" cy="390966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581401" y="4191000"/>
            <a:ext cx="1356360" cy="18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120640" y="1413610"/>
            <a:ext cx="67675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크롬의 경우 오른쪽 상관 </a:t>
            </a:r>
            <a:r>
              <a:rPr lang="en-US" altLang="ko-KR" b="1" dirty="0" smtClean="0"/>
              <a:t>:</a:t>
            </a:r>
            <a:r>
              <a:rPr lang="ko-KR" altLang="en-US" b="1" dirty="0"/>
              <a:t> </a:t>
            </a:r>
            <a:r>
              <a:rPr lang="ko-KR" altLang="en-US" b="1" dirty="0" smtClean="0"/>
              <a:t>와 같은 점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 </a:t>
            </a:r>
            <a:r>
              <a:rPr lang="ko-KR" altLang="en-US" b="1" dirty="0" err="1" smtClean="0"/>
              <a:t>되어있는것</a:t>
            </a:r>
            <a:r>
              <a:rPr lang="ko-KR" altLang="en-US" b="1" dirty="0" smtClean="0"/>
              <a:t> 클릭 한다면 아래로 내용이 나오는데</a:t>
            </a:r>
            <a:endParaRPr lang="en-US" altLang="ko-KR" b="1" dirty="0" smtClean="0"/>
          </a:p>
          <a:p>
            <a:r>
              <a:rPr lang="ko-KR" altLang="en-US" b="1" dirty="0" smtClean="0"/>
              <a:t>도구 </a:t>
            </a:r>
            <a:r>
              <a:rPr lang="ko-KR" altLang="en-US" b="1" dirty="0" err="1" smtClean="0"/>
              <a:t>더보기를</a:t>
            </a:r>
            <a:r>
              <a:rPr lang="ko-KR" altLang="en-US" b="1" dirty="0" smtClean="0"/>
              <a:t> 누르시면 다시 옆에 내용이 나오고</a:t>
            </a:r>
            <a:endParaRPr lang="en-US" altLang="ko-KR" b="1" dirty="0" smtClean="0"/>
          </a:p>
          <a:p>
            <a:r>
              <a:rPr lang="ko-KR" altLang="en-US" b="1" dirty="0" smtClean="0"/>
              <a:t>거기서 개발자 도구를 클릭하시면 아래와 같이 나오게 됩니다</a:t>
            </a:r>
            <a:r>
              <a:rPr lang="en-US" altLang="ko-KR" b="1" dirty="0" smtClean="0"/>
              <a:t>.</a:t>
            </a:r>
          </a:p>
          <a:p>
            <a:r>
              <a:rPr lang="ko-KR" altLang="en-US" b="1" dirty="0" err="1" smtClean="0"/>
              <a:t>왼측</a:t>
            </a:r>
            <a:r>
              <a:rPr lang="ko-KR" altLang="en-US" b="1" dirty="0" smtClean="0"/>
              <a:t> 상단의 마우스 포인터 같이 생긴 것을 클릭 후 원하는 자료의 내용을 클릭하시면 그 부분으로 이동하게 되어 편하게 찾게 도와줍니다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</p:txBody>
      </p:sp>
      <p:grpSp>
        <p:nvGrpSpPr>
          <p:cNvPr id="34" name="그룹 33"/>
          <p:cNvGrpSpPr/>
          <p:nvPr/>
        </p:nvGrpSpPr>
        <p:grpSpPr>
          <a:xfrm>
            <a:off x="5967676" y="3620726"/>
            <a:ext cx="5920530" cy="3111918"/>
            <a:chOff x="5776171" y="3688080"/>
            <a:chExt cx="5920530" cy="3111918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6171" y="3688080"/>
              <a:ext cx="5920530" cy="3111918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9509761" y="3688080"/>
              <a:ext cx="320039" cy="213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89321" y="4526280"/>
              <a:ext cx="320039" cy="2133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분석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sz="2800" b="1" dirty="0" smtClean="0">
                <a:solidFill>
                  <a:srgbClr val="44546A">
                    <a:lumMod val="75000"/>
                  </a:srgbClr>
                </a:solidFill>
              </a:rPr>
              <a:t>(10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주차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-49864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5760" y="1413610"/>
            <a:ext cx="11482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파싱</a:t>
            </a:r>
            <a:r>
              <a:rPr lang="ko-KR" altLang="en-US" b="1" dirty="0" smtClean="0"/>
              <a:t> 예시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/>
              <a:t>from </a:t>
            </a:r>
            <a:r>
              <a:rPr lang="en-US" altLang="ko-KR" b="1" dirty="0" err="1"/>
              <a:t>urllib.request</a:t>
            </a:r>
            <a:r>
              <a:rPr lang="en-US" altLang="ko-KR" b="1" dirty="0"/>
              <a:t> import </a:t>
            </a:r>
            <a:r>
              <a:rPr lang="en-US" altLang="ko-KR" b="1" dirty="0" err="1"/>
              <a:t>urlopen</a:t>
            </a:r>
            <a:endParaRPr lang="en-US" altLang="ko-KR" b="1" dirty="0"/>
          </a:p>
          <a:p>
            <a:r>
              <a:rPr lang="en-US" altLang="ko-KR" b="1" dirty="0"/>
              <a:t>import bs4</a:t>
            </a:r>
          </a:p>
          <a:p>
            <a:r>
              <a:rPr lang="en-US" altLang="ko-KR" b="1" dirty="0" err="1" smtClean="0"/>
              <a:t>url</a:t>
            </a:r>
            <a:r>
              <a:rPr lang="ko-KR" altLang="en-US" b="1" dirty="0" smtClean="0"/>
              <a:t> </a:t>
            </a:r>
            <a:r>
              <a:rPr lang="en-US" altLang="ko-KR" b="1" dirty="0"/>
              <a:t>=  "http://www.weather.go.kr/weather/observation/currentweather.jsp</a:t>
            </a:r>
            <a:r>
              <a:rPr lang="en-US" altLang="ko-KR" b="1" dirty="0" smtClean="0"/>
              <a:t>"</a:t>
            </a:r>
            <a:endParaRPr lang="ko-KR" altLang="en-US" b="1" dirty="0"/>
          </a:p>
          <a:p>
            <a:r>
              <a:rPr lang="en-US" altLang="ko-KR" b="1" dirty="0" smtClean="0"/>
              <a:t>Html = </a:t>
            </a:r>
            <a:r>
              <a:rPr lang="en-US" altLang="ko-KR" b="1" dirty="0" err="1" smtClean="0"/>
              <a:t>urlopen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url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#</a:t>
            </a:r>
            <a:r>
              <a:rPr lang="en-US" altLang="ko-KR" b="1" dirty="0"/>
              <a:t>bs4</a:t>
            </a:r>
            <a:r>
              <a:rPr lang="ko-KR" altLang="en-US" b="1" dirty="0"/>
              <a:t>의 </a:t>
            </a:r>
            <a:r>
              <a:rPr lang="en-US" altLang="ko-KR" b="1" dirty="0" err="1"/>
              <a:t>beautifulsoup</a:t>
            </a:r>
            <a:r>
              <a:rPr lang="ko-KR" altLang="en-US" b="1" dirty="0"/>
              <a:t>으로 </a:t>
            </a:r>
            <a:r>
              <a:rPr lang="en-US" altLang="ko-KR" b="1" dirty="0" err="1"/>
              <a:t>url</a:t>
            </a:r>
            <a:r>
              <a:rPr lang="ko-KR" altLang="en-US" b="1" dirty="0"/>
              <a:t>주소의 </a:t>
            </a:r>
            <a:r>
              <a:rPr lang="en-US" altLang="ko-KR" b="1" dirty="0"/>
              <a:t>html </a:t>
            </a:r>
            <a:r>
              <a:rPr lang="ko-KR" altLang="en-US" b="1" dirty="0"/>
              <a:t>안에 내용을 읽습니다</a:t>
            </a:r>
            <a:r>
              <a:rPr lang="en-US" altLang="ko-KR" b="1" dirty="0"/>
              <a:t>.</a:t>
            </a:r>
            <a:endParaRPr lang="en-US" altLang="ko-KR" b="1" dirty="0" smtClean="0"/>
          </a:p>
          <a:p>
            <a:r>
              <a:rPr lang="en-US" altLang="ko-KR" b="1" dirty="0" err="1" smtClean="0"/>
              <a:t>bs_obj</a:t>
            </a:r>
            <a:r>
              <a:rPr lang="en-US" altLang="ko-KR" b="1" dirty="0" smtClean="0"/>
              <a:t> </a:t>
            </a:r>
            <a:r>
              <a:rPr lang="en-US" altLang="ko-KR" b="1" dirty="0"/>
              <a:t>= bs4.BeautifulSoup(</a:t>
            </a:r>
            <a:r>
              <a:rPr lang="en-US" altLang="ko-KR" b="1" dirty="0" err="1"/>
              <a:t>html.read</a:t>
            </a:r>
            <a:r>
              <a:rPr lang="en-US" altLang="ko-KR" b="1" dirty="0"/>
              <a:t>(), "</a:t>
            </a:r>
            <a:r>
              <a:rPr lang="en-US" altLang="ko-KR" b="1" dirty="0" err="1"/>
              <a:t>html.parser</a:t>
            </a:r>
            <a:r>
              <a:rPr lang="en-US" altLang="ko-KR" b="1" dirty="0" smtClean="0"/>
              <a:t>")</a:t>
            </a:r>
          </a:p>
          <a:p>
            <a:r>
              <a:rPr lang="en-US" altLang="ko-KR" b="1" dirty="0" err="1"/>
              <a:t>zxzxz</a:t>
            </a:r>
            <a:r>
              <a:rPr lang="en-US" altLang="ko-KR" b="1" dirty="0"/>
              <a:t>=</a:t>
            </a:r>
            <a:r>
              <a:rPr lang="en-US" altLang="ko-KR" b="1" dirty="0" err="1"/>
              <a:t>bs_obj.find</a:t>
            </a:r>
            <a:r>
              <a:rPr lang="en-US" altLang="ko-KR" b="1" dirty="0"/>
              <a:t>("</a:t>
            </a:r>
            <a:r>
              <a:rPr lang="en-US" altLang="ko-KR" b="1" dirty="0" err="1"/>
              <a:t>div",class</a:t>
            </a:r>
            <a:r>
              <a:rPr lang="en-US" altLang="ko-KR" b="1" dirty="0"/>
              <a:t>_="width2")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841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7012" y="1974249"/>
            <a:ext cx="10724186" cy="430597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6196" y="2142529"/>
            <a:ext cx="10339607" cy="3919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702210" y="2467868"/>
            <a:ext cx="8853790" cy="30721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현재 많은 사람이 질병에 있어 여러 문제로 대두되고 있는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환경오염에 따른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r>
              <a:rPr lang="ko-KR" altLang="en-US" sz="2000" b="1" dirty="0">
                <a:solidFill>
                  <a:srgbClr val="333F50"/>
                </a:solidFill>
              </a:rPr>
              <a:t>미세먼지나 </a:t>
            </a:r>
            <a:r>
              <a:rPr lang="ko-KR" altLang="en-US" sz="2000" b="1" dirty="0" err="1">
                <a:solidFill>
                  <a:srgbClr val="333F50"/>
                </a:solidFill>
              </a:rPr>
              <a:t>오존량</a:t>
            </a:r>
            <a:r>
              <a:rPr lang="ko-KR" altLang="en-US" sz="2000" b="1" dirty="0">
                <a:solidFill>
                  <a:srgbClr val="333F50"/>
                </a:solidFill>
              </a:rPr>
              <a:t> 등 공기 중의 자극물질에 따른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호흡기 문제들이 천식발생의 원인으로 많이 선정되어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그에 따른 천식의 위험성을 사람들에게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알려주고 각 지역별로 사용자들에게 정보를 제공하고자 한다</a:t>
            </a:r>
            <a:r>
              <a:rPr lang="en-US" altLang="ko-KR" sz="2000" b="1" dirty="0">
                <a:solidFill>
                  <a:srgbClr val="333F50"/>
                </a:solidFill>
              </a:rPr>
              <a:t>.</a:t>
            </a:r>
            <a:endParaRPr lang="ko-KR" altLang="en-US" sz="2000" b="1" dirty="0">
              <a:solidFill>
                <a:srgbClr val="333F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개발동기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M</a:t>
            </a:r>
            <a:r>
              <a:rPr lang="en-US" altLang="ko-KR" sz="1600" dirty="0"/>
              <a:t>otive for development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54830" y="1110099"/>
            <a:ext cx="4666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웹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설계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화면</a:t>
            </a:r>
            <a:endParaRPr lang="en-US" altLang="ko-KR" sz="28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initial forecast screen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9081"/>
            <a:ext cx="9231549" cy="53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</a:rPr>
              <a:t>이번주 </a:t>
            </a:r>
            <a:r>
              <a:rPr lang="ko-KR" altLang="en-US" sz="3000" b="1" dirty="0" err="1" smtClean="0">
                <a:solidFill>
                  <a:srgbClr val="44546A">
                    <a:lumMod val="75000"/>
                  </a:srgbClr>
                </a:solidFill>
              </a:rPr>
              <a:t>실행영상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/>
              <a:t>Execution video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258827" y="1262419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87" y="1789002"/>
            <a:ext cx="7048572" cy="43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407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48266"/>
            <a:ext cx="612366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이번주 역할</a:t>
            </a:r>
            <a:endParaRPr lang="en-US" altLang="ko-KR" sz="2800" b="1" dirty="0" smtClean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of this week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629579" y="104427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9307" y="1682885"/>
            <a:ext cx="63588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안효근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b="1" dirty="0" err="1" smtClean="0"/>
              <a:t>Mysql&amp;pycharm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연결 및 저장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김현구 </a:t>
            </a:r>
            <a:r>
              <a:rPr lang="en-US" altLang="ko-KR" b="1" dirty="0" smtClean="0"/>
              <a:t>: 8</a:t>
            </a:r>
            <a:r>
              <a:rPr lang="ko-KR" altLang="en-US" b="1" dirty="0" smtClean="0"/>
              <a:t>개 지역 </a:t>
            </a:r>
            <a:r>
              <a:rPr lang="ko-KR" altLang="en-US" b="1" dirty="0" err="1" smtClean="0"/>
              <a:t>기후데이터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크롤링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네이버 날씨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임정준 </a:t>
            </a:r>
            <a:r>
              <a:rPr lang="en-US" altLang="ko-KR" b="1" dirty="0" smtClean="0"/>
              <a:t>: PPT </a:t>
            </a:r>
            <a:r>
              <a:rPr lang="ko-KR" altLang="en-US" b="1" dirty="0" smtClean="0"/>
              <a:t>및 웹 구상 </a:t>
            </a:r>
            <a:r>
              <a:rPr lang="en-US" altLang="ko-KR" b="1" dirty="0" smtClean="0"/>
              <a:t>FLASK </a:t>
            </a:r>
            <a:r>
              <a:rPr lang="ko-KR" altLang="en-US" b="1" dirty="0" smtClean="0"/>
              <a:t>환경설정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smtClean="0"/>
              <a:t>김연수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천식 관련 기사 </a:t>
            </a:r>
            <a:r>
              <a:rPr lang="ko-KR" altLang="en-US" b="1" dirty="0" err="1" smtClean="0"/>
              <a:t>크롤링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네이버 뉴스</a:t>
            </a:r>
            <a:r>
              <a:rPr lang="en-US" altLang="ko-KR" b="1" dirty="0" smtClean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 smtClean="0"/>
              <a:t>정혜수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PPT </a:t>
            </a:r>
            <a:r>
              <a:rPr lang="ko-KR" altLang="en-US" b="1" dirty="0" smtClean="0"/>
              <a:t>및 </a:t>
            </a:r>
            <a:r>
              <a:rPr lang="en-US" altLang="ko-KR" b="1" dirty="0" smtClean="0"/>
              <a:t>8</a:t>
            </a:r>
            <a:r>
              <a:rPr lang="ko-KR" altLang="en-US" b="1" dirty="0" smtClean="0"/>
              <a:t>개 지역 </a:t>
            </a:r>
            <a:r>
              <a:rPr lang="ko-KR" altLang="en-US" b="1" dirty="0" err="1" smtClean="0"/>
              <a:t>기후데이터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크롤링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네이버 날씨</a:t>
            </a:r>
            <a:r>
              <a:rPr lang="en-US" altLang="ko-KR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27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6002" y="47608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개발 일정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Execution Schedule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365299" y="750972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DE289E-1DD1-460B-A07C-7BD741337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51723"/>
              </p:ext>
            </p:extLst>
          </p:nvPr>
        </p:nvGraphicFramePr>
        <p:xfrm>
          <a:off x="617005" y="1504824"/>
          <a:ext cx="10968931" cy="5040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46">
                  <a:extLst>
                    <a:ext uri="{9D8B030D-6E8A-4147-A177-3AD203B41FA5}">
                      <a16:colId xmlns:a16="http://schemas.microsoft.com/office/drawing/2014/main" val="720510988"/>
                    </a:ext>
                  </a:extLst>
                </a:gridCol>
                <a:gridCol w="685920">
                  <a:extLst>
                    <a:ext uri="{9D8B030D-6E8A-4147-A177-3AD203B41FA5}">
                      <a16:colId xmlns:a16="http://schemas.microsoft.com/office/drawing/2014/main" val="2570706147"/>
                    </a:ext>
                  </a:extLst>
                </a:gridCol>
                <a:gridCol w="737611">
                  <a:extLst>
                    <a:ext uri="{9D8B030D-6E8A-4147-A177-3AD203B41FA5}">
                      <a16:colId xmlns:a16="http://schemas.microsoft.com/office/drawing/2014/main" val="4047143019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3459761485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1245470936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3711030527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4227807037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1812573072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674955772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3498594646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2547599243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2253534657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1142782587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2968084873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1351550955"/>
                    </a:ext>
                  </a:extLst>
                </a:gridCol>
                <a:gridCol w="685558">
                  <a:extLst>
                    <a:ext uri="{9D8B030D-6E8A-4147-A177-3AD203B41FA5}">
                      <a16:colId xmlns:a16="http://schemas.microsoft.com/office/drawing/2014/main" val="498969883"/>
                    </a:ext>
                  </a:extLst>
                </a:gridCol>
              </a:tblGrid>
              <a:tr h="2873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10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3621"/>
                  </a:ext>
                </a:extLst>
              </a:tr>
              <a:tr h="549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8210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96945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13714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DB</a:t>
                      </a:r>
                      <a:r>
                        <a:rPr lang="ko-KR" altLang="en-US" sz="1500" b="1" dirty="0"/>
                        <a:t>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858328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웹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구축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2193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웹 </a:t>
                      </a:r>
                      <a:endParaRPr lang="en-US" altLang="ko-KR" sz="1500" b="1" dirty="0" smtClean="0"/>
                    </a:p>
                    <a:p>
                      <a:pPr algn="ctr" latinLnBrk="1"/>
                      <a:r>
                        <a:rPr lang="ko-KR" altLang="en-US" sz="1500" b="1" dirty="0" smtClean="0"/>
                        <a:t>연결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79449"/>
                  </a:ext>
                </a:extLst>
              </a:tr>
              <a:tr h="700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테스트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82823"/>
                  </a:ext>
                </a:extLst>
              </a:tr>
            </a:tbl>
          </a:graphicData>
        </a:graphic>
      </p:graphicFrame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38D2835-8E79-4A0E-86FC-45A4AC2CBE71}"/>
              </a:ext>
            </a:extLst>
          </p:cNvPr>
          <p:cNvSpPr/>
          <p:nvPr/>
        </p:nvSpPr>
        <p:spPr>
          <a:xfrm>
            <a:off x="7624711" y="1047781"/>
            <a:ext cx="466165" cy="47608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37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6002" y="47608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7-2)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다음주 개발 일정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Next</a:t>
            </a:r>
            <a:r>
              <a:rPr lang="ko-KR" altLang="en-US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week Execution Schedule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3959416" y="128582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0660B-B7D9-4A01-8DDF-A44FC12D144A}"/>
              </a:ext>
            </a:extLst>
          </p:cNvPr>
          <p:cNvSpPr txBox="1"/>
          <p:nvPr/>
        </p:nvSpPr>
        <p:spPr>
          <a:xfrm>
            <a:off x="3721396" y="2015608"/>
            <a:ext cx="5794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/>
              <a:t>크롤링해서 천식관련 뉴스 가져오기</a:t>
            </a:r>
            <a:endParaRPr lang="en-US" altLang="ko-KR" sz="2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/>
              <a:t>웹 페이지 초기 화면 </a:t>
            </a:r>
            <a:r>
              <a:rPr lang="ko-KR" altLang="en-US" sz="2000" dirty="0" smtClean="0"/>
              <a:t>구현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/>
              <a:t>위험지수 분석 후 데이터 베이스에 저장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206166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249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8.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7173" name="Picture 5" descr="C:\Users\Administrator\Desktop\안드로이드 프로그래밍 정복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54" y="3224701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dministrator\Desktop\안드로이드 프로그래밍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5" y="3233392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3412" y="1388988"/>
            <a:ext cx="4450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어플리케이션 제작 참조 문헌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1.Android Studio</a:t>
            </a:r>
            <a:r>
              <a:rPr lang="ko-KR" altLang="en-US" dirty="0"/>
              <a:t>를 활용한 안드로이드                  프로그래밍</a:t>
            </a:r>
            <a:r>
              <a:rPr lang="en-US" altLang="ko-KR" dirty="0"/>
              <a:t>(</a:t>
            </a:r>
            <a:r>
              <a:rPr lang="en-US" altLang="ko-KR" dirty="0" err="1"/>
              <a:t>Andrioid</a:t>
            </a:r>
            <a:r>
              <a:rPr lang="en-US" altLang="ko-KR" dirty="0"/>
              <a:t> 7.0(</a:t>
            </a:r>
            <a:r>
              <a:rPr lang="ko-KR" altLang="en-US" dirty="0"/>
              <a:t>누가</a:t>
            </a:r>
            <a:r>
              <a:rPr lang="en-US" altLang="ko-KR" dirty="0"/>
              <a:t>)</a:t>
            </a:r>
            <a:r>
              <a:rPr lang="ko-KR" altLang="en-US" dirty="0"/>
              <a:t>지원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프로그래밍정복 </a:t>
            </a:r>
            <a:r>
              <a:rPr lang="en-US" altLang="ko-KR" dirty="0"/>
              <a:t>1</a:t>
            </a:r>
            <a:r>
              <a:rPr lang="ko-KR" altLang="en-US" dirty="0"/>
              <a:t>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4" y="3233392"/>
            <a:ext cx="2040031" cy="2789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09" y="3233392"/>
            <a:ext cx="2097138" cy="2806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265" y="1388988"/>
            <a:ext cx="413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개발 참조 문헌</a:t>
            </a:r>
            <a:endParaRPr lang="en-US" altLang="ko-KR" b="1" dirty="0"/>
          </a:p>
          <a:p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en-US" altLang="ko-KR" b="1" dirty="0" err="1"/>
              <a:t>mysql</a:t>
            </a:r>
            <a:r>
              <a:rPr lang="en-US" altLang="ko-KR" b="1" dirty="0"/>
              <a:t> </a:t>
            </a:r>
            <a:r>
              <a:rPr lang="ko-KR" altLang="en-US" b="1" dirty="0"/>
              <a:t>참조 문헌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1.</a:t>
            </a:r>
            <a:r>
              <a:rPr lang="ko-KR" altLang="en-US" dirty="0" err="1"/>
              <a:t>파이썬으로</a:t>
            </a:r>
            <a:r>
              <a:rPr lang="ko-KR" altLang="en-US" dirty="0"/>
              <a:t> 데이터 주무르기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Php</a:t>
            </a:r>
            <a:r>
              <a:rPr lang="en-US" altLang="ko-KR" dirty="0"/>
              <a:t> +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ko-KR" altLang="en-US" dirty="0" err="1"/>
              <a:t>마스터북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7714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8.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94867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4"/>
              </a:rPr>
              <a:t>http://www.mohw.go.kr/react/index.jsp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//</a:t>
            </a:r>
            <a:r>
              <a:rPr lang="ko-KR" altLang="en-US" sz="1400" dirty="0"/>
              <a:t>보건복지부</a:t>
            </a:r>
            <a:r>
              <a:rPr lang="en-US" altLang="ko-KR" sz="1400" dirty="0"/>
              <a:t> 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5"/>
              </a:rPr>
              <a:t>https://developer.android.com/studio/?hl=ko</a:t>
            </a:r>
            <a:r>
              <a:rPr lang="ko-KR" altLang="en-US" sz="1400" dirty="0"/>
              <a:t> </a:t>
            </a:r>
            <a:r>
              <a:rPr lang="en-US" altLang="ko-KR" sz="1400" dirty="0"/>
              <a:t>//</a:t>
            </a:r>
            <a:r>
              <a:rPr lang="ko-KR" altLang="en-US" sz="1400" dirty="0"/>
              <a:t>안드로이드 스튜디오 설치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6"/>
              </a:rPr>
              <a:t>https://www.youtube.com/watch?v=oj6DI3PvAr0//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동빈나</a:t>
            </a:r>
            <a:r>
              <a:rPr lang="en-US" altLang="ko-KR" sz="1400" dirty="0"/>
              <a:t>(</a:t>
            </a:r>
            <a:r>
              <a:rPr lang="ko-KR" altLang="en-US" sz="1400" dirty="0"/>
              <a:t>안드로이드 앱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7"/>
              </a:rPr>
              <a:t>http://www.airkorea.or.kr/index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에어코리아</a:t>
            </a:r>
            <a:r>
              <a:rPr lang="en-US" altLang="ko-KR" sz="1400" dirty="0"/>
              <a:t>(</a:t>
            </a:r>
            <a:r>
              <a:rPr lang="ko-KR" altLang="en-US" sz="1400" dirty="0"/>
              <a:t>한국 지도사진 참조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8"/>
              </a:rPr>
              <a:t>https://data.kma.go.kr/data/grnd/selectAsosRltmList.do?pgmNo=36</a:t>
            </a:r>
            <a:r>
              <a:rPr lang="en-US" altLang="ko-KR" sz="1400" dirty="0"/>
              <a:t> </a:t>
            </a:r>
            <a:r>
              <a:rPr lang="ko-KR" altLang="en-US" sz="1400" dirty="0"/>
              <a:t>기상청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자료포탈</a:t>
            </a:r>
            <a:r>
              <a:rPr lang="ko-KR" altLang="en-US" sz="1400" dirty="0"/>
              <a:t> 사이트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9"/>
              </a:rPr>
              <a:t>https://www.sedaily.com/NewsView/1OIBYC9Z3R</a:t>
            </a:r>
            <a:r>
              <a:rPr lang="en-US" altLang="ko-KR" sz="1400" dirty="0"/>
              <a:t> </a:t>
            </a:r>
            <a:r>
              <a:rPr lang="ko-KR" altLang="en-US" sz="1400" dirty="0"/>
              <a:t>오존의 위험성과 풍속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0"/>
              </a:rPr>
              <a:t>https://terms.naver.com/entry.nhn?docId=3389438&amp;cid=47340&amp;categoryId=47340</a:t>
            </a:r>
            <a:r>
              <a:rPr lang="en-US" altLang="ko-KR" sz="1400" dirty="0"/>
              <a:t> </a:t>
            </a:r>
            <a:r>
              <a:rPr lang="ko-KR" altLang="en-US" sz="1400" dirty="0"/>
              <a:t>적정 습도 관련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1"/>
              </a:rPr>
              <a:t>http://forecast.nhis.or.kr/menu.do</a:t>
            </a:r>
            <a:r>
              <a:rPr lang="en-US" altLang="ko-KR" sz="1400" dirty="0"/>
              <a:t> </a:t>
            </a:r>
            <a:r>
              <a:rPr lang="ko-KR" altLang="en-US" sz="1400" dirty="0"/>
              <a:t>참조사이트</a:t>
            </a:r>
            <a:r>
              <a:rPr lang="en-US" altLang="ko-KR" sz="1400" dirty="0"/>
              <a:t>(</a:t>
            </a:r>
            <a:r>
              <a:rPr lang="ko-KR" altLang="en-US" sz="1400" dirty="0"/>
              <a:t>국민 </a:t>
            </a:r>
            <a:r>
              <a:rPr lang="ko-KR" altLang="en-US" sz="1400" dirty="0" err="1"/>
              <a:t>건강알림</a:t>
            </a:r>
            <a:r>
              <a:rPr lang="ko-KR" altLang="en-US" sz="1400" dirty="0"/>
              <a:t> 서비스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2"/>
              </a:rPr>
              <a:t>https://www.yna.co.kr/view/AKR20180601155200017</a:t>
            </a:r>
            <a:r>
              <a:rPr lang="en-US" altLang="ko-KR" sz="1400" dirty="0"/>
              <a:t> </a:t>
            </a:r>
            <a:r>
              <a:rPr lang="ko-KR" altLang="en-US" sz="1400" dirty="0"/>
              <a:t>천식과 오존 관련 뉴스</a:t>
            </a:r>
            <a:r>
              <a:rPr lang="en-US" altLang="ko-KR" sz="1400" dirty="0"/>
              <a:t>(</a:t>
            </a:r>
            <a:r>
              <a:rPr lang="ko-KR" altLang="en-US" sz="1400" dirty="0"/>
              <a:t>연합뉴스</a:t>
            </a:r>
            <a:r>
              <a:rPr lang="en-US" altLang="ko-KR" sz="1400" dirty="0"/>
              <a:t>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488543" y="867894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1608010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115630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9.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참조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7169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500" b="1" dirty="0"/>
              <a:t>팀 프로젝트 저장소</a:t>
            </a:r>
            <a:endParaRPr lang="en-US" altLang="ko-KR" sz="2500" b="1" dirty="0">
              <a:hlinkClick r:id="rId4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2500" b="1" dirty="0">
                <a:hlinkClick r:id="rId4"/>
              </a:rPr>
              <a:t>https://github.com/allnight5/D.Pteam</a:t>
            </a:r>
            <a:endParaRPr lang="en-US" altLang="ko-KR" sz="2500" b="1" dirty="0"/>
          </a:p>
          <a:p>
            <a:pPr fontAlgn="base"/>
            <a:r>
              <a:rPr lang="ko-KR" altLang="en-US" sz="2500" b="1" dirty="0"/>
              <a:t>조원 별 깃 허브 링크</a:t>
            </a:r>
            <a:endParaRPr lang="en-US" altLang="ko-KR" sz="2500" b="1" dirty="0"/>
          </a:p>
          <a:p>
            <a:pPr marL="285750" indent="-285750" fontAlgn="base">
              <a:buFontTx/>
              <a:buChar char="-"/>
            </a:pPr>
            <a:endParaRPr lang="en-US" altLang="ko-KR" sz="2500" b="1" dirty="0"/>
          </a:p>
        </p:txBody>
      </p:sp>
      <p:sp>
        <p:nvSpPr>
          <p:cNvPr id="19" name="직사각형 18"/>
          <p:cNvSpPr/>
          <p:nvPr/>
        </p:nvSpPr>
        <p:spPr>
          <a:xfrm>
            <a:off x="7363977" y="755329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799065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06669" y="2575050"/>
            <a:ext cx="6123667" cy="1315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Questions and Answers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3030942"/>
            <a:ext cx="6123667" cy="796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Thank you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선정한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질병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elected type of disease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9C9C04A-6C1A-4674-AEC7-B88F0F0DBDC2}"/>
              </a:ext>
            </a:extLst>
          </p:cNvPr>
          <p:cNvSpPr/>
          <p:nvPr/>
        </p:nvSpPr>
        <p:spPr>
          <a:xfrm>
            <a:off x="321194" y="3038452"/>
            <a:ext cx="2170518" cy="21705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32158B-06CD-4EF0-8771-32CA04A77CF3}"/>
              </a:ext>
            </a:extLst>
          </p:cNvPr>
          <p:cNvSpPr/>
          <p:nvPr/>
        </p:nvSpPr>
        <p:spPr>
          <a:xfrm>
            <a:off x="495934" y="3213192"/>
            <a:ext cx="1821037" cy="1821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A7BBE9-4DE4-4C1A-B8C3-842E3BB91B2F}"/>
              </a:ext>
            </a:extLst>
          </p:cNvPr>
          <p:cNvSpPr/>
          <p:nvPr/>
        </p:nvSpPr>
        <p:spPr>
          <a:xfrm>
            <a:off x="229671" y="3372079"/>
            <a:ext cx="2353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</a:p>
        </p:txBody>
      </p:sp>
      <p:sp>
        <p:nvSpPr>
          <p:cNvPr id="38" name="모서리가 둥근 직사각형 33">
            <a:extLst>
              <a:ext uri="{FF2B5EF4-FFF2-40B4-BE49-F238E27FC236}">
                <a16:creationId xmlns:a16="http://schemas.microsoft.com/office/drawing/2014/main" id="{0726D1D5-2906-4AB2-844B-5D016CE0C25A}"/>
              </a:ext>
            </a:extLst>
          </p:cNvPr>
          <p:cNvSpPr/>
          <p:nvPr/>
        </p:nvSpPr>
        <p:spPr>
          <a:xfrm>
            <a:off x="3221317" y="1645380"/>
            <a:ext cx="8456868" cy="1067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32">
            <a:extLst>
              <a:ext uri="{FF2B5EF4-FFF2-40B4-BE49-F238E27FC236}">
                <a16:creationId xmlns:a16="http://schemas.microsoft.com/office/drawing/2014/main" id="{315BC9CC-77DC-4F4F-973C-EFD5ED1F75F7}"/>
              </a:ext>
            </a:extLst>
          </p:cNvPr>
          <p:cNvSpPr/>
          <p:nvPr/>
        </p:nvSpPr>
        <p:spPr>
          <a:xfrm>
            <a:off x="2816148" y="1530618"/>
            <a:ext cx="8876997" cy="161715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33">
            <a:extLst>
              <a:ext uri="{FF2B5EF4-FFF2-40B4-BE49-F238E27FC236}">
                <a16:creationId xmlns:a16="http://schemas.microsoft.com/office/drawing/2014/main" id="{3AB0CFD4-766E-40E4-A263-3FC1F563ECF1}"/>
              </a:ext>
            </a:extLst>
          </p:cNvPr>
          <p:cNvSpPr/>
          <p:nvPr/>
        </p:nvSpPr>
        <p:spPr>
          <a:xfrm>
            <a:off x="3015683" y="1693693"/>
            <a:ext cx="8456868" cy="13466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8341" y="1673780"/>
            <a:ext cx="859480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천식이란 폐 속에 있는 기관지가 아주 예민해진 상태로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때때로 기관지가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좁아져숨이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차고 가랑가랑하는 숨소리가 들리면서 기침을 심하게 하는 증상으로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월까지 증가 하며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하락 하는 것 나타난다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3293655"/>
            <a:ext cx="887699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3489899"/>
            <a:ext cx="8441250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92351" y="342994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관리를 통해 원인 물질과 악화 인자를 피해야 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숨쉬기 어려움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호흡 시 바람 세는 소리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가슴이 답답할 때 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 바로 병원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554830" y="1073170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41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5059209"/>
            <a:ext cx="886203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5255453"/>
            <a:ext cx="8442616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31301" y="522366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치료방법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약물요법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완화제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기관지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확장제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2)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질병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면역요법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환경관리하여 원인 피하기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이상 지속 해야한다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4568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48266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7214374-FB83-4C94-9287-24EA4283DA08}"/>
              </a:ext>
            </a:extLst>
          </p:cNvPr>
          <p:cNvSpPr/>
          <p:nvPr/>
        </p:nvSpPr>
        <p:spPr>
          <a:xfrm>
            <a:off x="6849484" y="3881186"/>
            <a:ext cx="4273200" cy="2418642"/>
          </a:xfrm>
          <a:prstGeom prst="ellipse">
            <a:avLst/>
          </a:prstGeom>
          <a:solidFill>
            <a:srgbClr val="FB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B8D6C6F-2151-4DB6-BCE9-F899F9762B47}"/>
              </a:ext>
            </a:extLst>
          </p:cNvPr>
          <p:cNvSpPr/>
          <p:nvPr/>
        </p:nvSpPr>
        <p:spPr>
          <a:xfrm>
            <a:off x="7092058" y="4078184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B96C9E-DB48-43EC-98F6-72F69B738ED0}"/>
              </a:ext>
            </a:extLst>
          </p:cNvPr>
          <p:cNvSpPr/>
          <p:nvPr/>
        </p:nvSpPr>
        <p:spPr>
          <a:xfrm>
            <a:off x="7355164" y="4944877"/>
            <a:ext cx="3302357" cy="55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 주의 안내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BF244C9-8A10-4DB8-A8C9-843DF4F7BD19}"/>
              </a:ext>
            </a:extLst>
          </p:cNvPr>
          <p:cNvSpPr/>
          <p:nvPr/>
        </p:nvSpPr>
        <p:spPr>
          <a:xfrm>
            <a:off x="1069318" y="3861579"/>
            <a:ext cx="4273200" cy="24186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74D7B3F-F766-4286-83F1-595AD5657058}"/>
              </a:ext>
            </a:extLst>
          </p:cNvPr>
          <p:cNvSpPr/>
          <p:nvPr/>
        </p:nvSpPr>
        <p:spPr>
          <a:xfrm>
            <a:off x="1311892" y="4058577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8407A8-DC77-4D4F-9D7A-088519CD90B4}"/>
              </a:ext>
            </a:extLst>
          </p:cNvPr>
          <p:cNvSpPr/>
          <p:nvPr/>
        </p:nvSpPr>
        <p:spPr>
          <a:xfrm>
            <a:off x="1768316" y="4616384"/>
            <a:ext cx="2875204" cy="108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 정보제공 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ED575FA3-BE7D-46D9-AC2F-B17EFB1A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42" y="4078184"/>
            <a:ext cx="570069" cy="57006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E08E67E-1442-4F21-A49C-1812951F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03" y="4146999"/>
            <a:ext cx="600880" cy="600880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A96BCA-32C1-41F1-8519-86D25899E9B9}"/>
              </a:ext>
            </a:extLst>
          </p:cNvPr>
          <p:cNvSpPr/>
          <p:nvPr/>
        </p:nvSpPr>
        <p:spPr>
          <a:xfrm>
            <a:off x="2470308" y="10713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73AC526-11E0-4FB9-97DE-89F74616C9E5}"/>
              </a:ext>
            </a:extLst>
          </p:cNvPr>
          <p:cNvSpPr/>
          <p:nvPr/>
        </p:nvSpPr>
        <p:spPr>
          <a:xfrm>
            <a:off x="4020544" y="1728357"/>
            <a:ext cx="4273200" cy="2418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7DA021-C365-4DD8-A7CD-B23CC05514A6}"/>
              </a:ext>
            </a:extLst>
          </p:cNvPr>
          <p:cNvSpPr/>
          <p:nvPr/>
        </p:nvSpPr>
        <p:spPr>
          <a:xfrm>
            <a:off x="4242858" y="1916655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0DAEC3-CC77-4489-BE82-64EF06FC8BFD}"/>
              </a:ext>
            </a:extLst>
          </p:cNvPr>
          <p:cNvSpPr/>
          <p:nvPr/>
        </p:nvSpPr>
        <p:spPr>
          <a:xfrm>
            <a:off x="4719541" y="2666506"/>
            <a:ext cx="287520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천식 관련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뉴스 제공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0E8196-1D13-4AB9-8D66-7AF8B6C1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1" y="2001739"/>
            <a:ext cx="690911" cy="6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9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482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기대방안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altLang="ko-KR" sz="1600" b="1" dirty="0"/>
              <a:t>xpected measure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09307" y="1989006"/>
            <a:ext cx="9721857" cy="3496642"/>
          </a:xfrm>
          <a:prstGeom prst="roundRect">
            <a:avLst/>
          </a:prstGeom>
          <a:noFill/>
          <a:ln w="381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86000" y="2542114"/>
            <a:ext cx="7620000" cy="201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각 지역별로 지금 자신이 천식에 걸렸거나 아이들이 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천식에 걸리기 쉬운 환경인지 확인하고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대처하게 하여 발병률과 재발률을 낮춥니다</a:t>
            </a:r>
            <a:r>
              <a:rPr lang="en-US" altLang="ko-KR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ko-KR" altLang="en-US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C5A35C-8791-4225-A8D9-6A43BDB7E1B3}"/>
              </a:ext>
            </a:extLst>
          </p:cNvPr>
          <p:cNvSpPr/>
          <p:nvPr/>
        </p:nvSpPr>
        <p:spPr>
          <a:xfrm>
            <a:off x="2508489" y="102431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</p:spTree>
    <p:extLst>
      <p:ext uri="{BB962C8B-B14F-4D97-AF65-F5344CB8AC3E}">
        <p14:creationId xmlns:p14="http://schemas.microsoft.com/office/powerpoint/2010/main" val="2747308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6580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86630" y="151824"/>
            <a:ext cx="6123667" cy="1179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환경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44" y="409056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1032359" y="186646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8293" y="3346190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윈도우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42287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208220" y="3317614"/>
            <a:ext cx="1571414" cy="36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파이썬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3.7.3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 flipH="1">
            <a:off x="2945314" y="411135"/>
            <a:ext cx="452726" cy="324922"/>
            <a:chOff x="5980713" y="2489830"/>
            <a:chExt cx="217401" cy="156029"/>
          </a:xfrm>
        </p:grpSpPr>
        <p:sp>
          <p:nvSpPr>
            <p:cNvPr id="56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6532398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973939" y="3336578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아나콘다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3.7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1" name="Picture 2" descr="C:\Users\Administrator\Desktop\R1280x0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26830" y="2273387"/>
            <a:ext cx="1605664" cy="93544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12977" y="2518260"/>
            <a:ext cx="1696798" cy="680116"/>
          </a:xfrm>
          <a:prstGeom prst="rect">
            <a:avLst/>
          </a:prstGeom>
        </p:spPr>
      </p:pic>
      <p:pic>
        <p:nvPicPr>
          <p:cNvPr id="13" name="Picture 2" descr="ìëì°1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1292" y="2264728"/>
            <a:ext cx="1333942" cy="999169"/>
          </a:xfrm>
          <a:prstGeom prst="rect">
            <a:avLst/>
          </a:prstGeom>
          <a:noFill/>
        </p:spPr>
      </p:pic>
      <p:sp>
        <p:nvSpPr>
          <p:cNvPr id="62" name="직사각형 61"/>
          <p:cNvSpPr/>
          <p:nvPr/>
        </p:nvSpPr>
        <p:spPr>
          <a:xfrm>
            <a:off x="3871458" y="1216065"/>
            <a:ext cx="4364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6D4070-3801-4B4B-B2FD-051FCB2772C2}"/>
              </a:ext>
            </a:extLst>
          </p:cNvPr>
          <p:cNvGrpSpPr/>
          <p:nvPr/>
        </p:nvGrpSpPr>
        <p:grpSpPr>
          <a:xfrm>
            <a:off x="9376159" y="1857461"/>
            <a:ext cx="2253712" cy="2253713"/>
            <a:chOff x="9201266" y="1869905"/>
            <a:chExt cx="2253712" cy="2253713"/>
          </a:xfrm>
        </p:grpSpPr>
        <p:grpSp>
          <p:nvGrpSpPr>
            <p:cNvPr id="43" name="그룹 42"/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44" name="Freeform 15"/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8"/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타원 22"/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1" name="TextBox 59"/>
            <p:cNvSpPr txBox="1"/>
            <p:nvPr/>
          </p:nvSpPr>
          <p:spPr>
            <a:xfrm>
              <a:off x="9595903" y="3349109"/>
              <a:ext cx="1571414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플라스크</a:t>
              </a:r>
            </a:p>
          </p:txBody>
        </p:sp>
        <p:pic>
          <p:nvPicPr>
            <p:cNvPr id="1030" name="그림 10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78068" y="2319336"/>
              <a:ext cx="1543051" cy="1071563"/>
            </a:xfrm>
            <a:prstGeom prst="rect">
              <a:avLst/>
            </a:prstGeom>
          </p:spPr>
        </p:pic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CAAE3E90-02E3-40E6-BC83-4FE4CA9FCC7A}"/>
              </a:ext>
            </a:extLst>
          </p:cNvPr>
          <p:cNvSpPr/>
          <p:nvPr/>
        </p:nvSpPr>
        <p:spPr>
          <a:xfrm>
            <a:off x="2348217" y="415017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D9746E7-1491-49E6-87B7-7614644CF5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4528223"/>
            <a:ext cx="1335555" cy="11027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92CBEE5-0F1E-4CD0-9E7C-907EAFFA8C13}"/>
              </a:ext>
            </a:extLst>
          </p:cNvPr>
          <p:cNvSpPr txBox="1"/>
          <p:nvPr/>
        </p:nvSpPr>
        <p:spPr>
          <a:xfrm>
            <a:off x="2705891" y="5726388"/>
            <a:ext cx="152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파이참</a:t>
            </a:r>
            <a:r>
              <a:rPr lang="ko-KR" altLang="en-US" b="1" dirty="0"/>
              <a:t> </a:t>
            </a:r>
            <a:r>
              <a:rPr lang="en-US" altLang="ko-KR" b="1" dirty="0"/>
              <a:t>64bit</a:t>
            </a:r>
            <a:endParaRPr lang="ko-KR" altLang="en-US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BAE9609-B655-4DE1-87A1-FB7279F0DA54}"/>
              </a:ext>
            </a:extLst>
          </p:cNvPr>
          <p:cNvSpPr/>
          <p:nvPr/>
        </p:nvSpPr>
        <p:spPr>
          <a:xfrm>
            <a:off x="7880445" y="406531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8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892992EF-FD03-478A-A2CE-8BBDBE4FA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363528" y="4469652"/>
            <a:ext cx="1271026" cy="825935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FCFCBF8-93DD-4B0D-B4D5-2904C6B334AC}"/>
              </a:ext>
            </a:extLst>
          </p:cNvPr>
          <p:cNvSpPr txBox="1"/>
          <p:nvPr/>
        </p:nvSpPr>
        <p:spPr>
          <a:xfrm>
            <a:off x="8221594" y="5567679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8.0.10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7533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86630" y="151824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42078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42599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6587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4" y="162402"/>
            <a:ext cx="328921" cy="328921"/>
          </a:xfrm>
          <a:prstGeom prst="rect">
            <a:avLst/>
          </a:prstGeom>
        </p:spPr>
      </p:pic>
      <p:sp>
        <p:nvSpPr>
          <p:cNvPr id="18" name="모서리가 둥근 직사각형 32">
            <a:extLst>
              <a:ext uri="{FF2B5EF4-FFF2-40B4-BE49-F238E27FC236}">
                <a16:creationId xmlns:a16="http://schemas.microsoft.com/office/drawing/2014/main" id="{FCFBDA0E-0962-4C24-933D-DA7696099662}"/>
              </a:ext>
            </a:extLst>
          </p:cNvPr>
          <p:cNvSpPr/>
          <p:nvPr/>
        </p:nvSpPr>
        <p:spPr>
          <a:xfrm>
            <a:off x="1140175" y="1645714"/>
            <a:ext cx="10292505" cy="4786288"/>
          </a:xfrm>
          <a:prstGeom prst="roundRect">
            <a:avLst/>
          </a:pr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177" y="1932394"/>
            <a:ext cx="9646023" cy="41468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BF8E01-0E13-4931-AABA-B173291D0065}"/>
              </a:ext>
            </a:extLst>
          </p:cNvPr>
          <p:cNvSpPr/>
          <p:nvPr/>
        </p:nvSpPr>
        <p:spPr>
          <a:xfrm>
            <a:off x="3952624" y="119795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accent2"/>
                </a:solidFill>
              </a:rPr>
              <a:t>전국 시도별 천식 위험지수 알림 서비스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43713-313B-463E-AA8D-CFD70F3E4EEA}"/>
              </a:ext>
            </a:extLst>
          </p:cNvPr>
          <p:cNvSpPr txBox="1"/>
          <p:nvPr/>
        </p:nvSpPr>
        <p:spPr>
          <a:xfrm>
            <a:off x="1707348" y="1878744"/>
            <a:ext cx="772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운영체제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dirty="0"/>
              <a:t>윈도우</a:t>
            </a:r>
            <a:r>
              <a:rPr lang="en-US" altLang="ko-KR" b="1" dirty="0"/>
              <a:t>10 64bit</a:t>
            </a:r>
          </a:p>
          <a:p>
            <a:endParaRPr lang="en-US" altLang="ko-KR" dirty="0">
              <a:latin typeface="+mj-lt"/>
            </a:endParaRPr>
          </a:p>
          <a:p>
            <a:r>
              <a:rPr lang="ko-KR" altLang="en-US" b="1" dirty="0">
                <a:latin typeface="+mj-lt"/>
              </a:rPr>
              <a:t>데이터 검증 </a:t>
            </a:r>
            <a:r>
              <a:rPr lang="en-US" altLang="ko-KR" b="1" dirty="0">
                <a:latin typeface="+mj-lt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DF6A2-7D50-42CB-902F-90E9A5B72D97}"/>
              </a:ext>
            </a:extLst>
          </p:cNvPr>
          <p:cNvSpPr txBox="1"/>
          <p:nvPr/>
        </p:nvSpPr>
        <p:spPr>
          <a:xfrm>
            <a:off x="1707348" y="3120347"/>
            <a:ext cx="8086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데이터 수집 </a:t>
            </a:r>
            <a:r>
              <a:rPr lang="en-US" altLang="ko-KR" b="1" dirty="0"/>
              <a:t>:  - </a:t>
            </a:r>
            <a:r>
              <a:rPr lang="ko-KR" altLang="en-US" b="1" dirty="0" err="1"/>
              <a:t>공공데이터</a:t>
            </a:r>
            <a:r>
              <a:rPr lang="en-US" altLang="ko-KR" b="1" dirty="0"/>
              <a:t>,</a:t>
            </a:r>
            <a:r>
              <a:rPr lang="ko-KR" altLang="en-US" b="1" dirty="0"/>
              <a:t> 기상자료개방포털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에어코리아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정형데이터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                - </a:t>
            </a:r>
            <a:r>
              <a:rPr lang="ko-KR" altLang="en-US" b="1" dirty="0"/>
              <a:t>네이버 뉴스</a:t>
            </a:r>
            <a:r>
              <a:rPr lang="en-US" altLang="ko-KR" b="1" dirty="0"/>
              <a:t>, </a:t>
            </a:r>
            <a:r>
              <a:rPr lang="ko-KR" altLang="en-US" b="1" dirty="0"/>
              <a:t>기상청 </a:t>
            </a:r>
            <a:r>
              <a:rPr lang="ko-KR" altLang="en-US" b="1" dirty="0" err="1"/>
              <a:t>데이터파싱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비정형데이터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/>
              <a:t>파싱</a:t>
            </a:r>
            <a:r>
              <a:rPr lang="ko-KR" altLang="en-US" b="1" dirty="0"/>
              <a:t> 및 </a:t>
            </a:r>
            <a:r>
              <a:rPr lang="en-US" altLang="ko-KR" b="1" dirty="0" err="1"/>
              <a:t>mysql</a:t>
            </a:r>
            <a:r>
              <a:rPr lang="ko-KR" altLang="en-US" b="1" dirty="0"/>
              <a:t>연동 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데이터 저장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웹 구현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</p:txBody>
      </p:sp>
      <p:pic>
        <p:nvPicPr>
          <p:cNvPr id="2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1B013220-26E8-4967-8BCE-51F9EF52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92678" y="4729710"/>
            <a:ext cx="1129120" cy="733722"/>
          </a:xfrm>
          <a:prstGeom prst="rect">
            <a:avLst/>
          </a:prstGeom>
          <a:noFill/>
        </p:spPr>
      </p:pic>
      <p:pic>
        <p:nvPicPr>
          <p:cNvPr id="26" name="Picture 2" descr="C:\Users\Administrator\Desktop\R1280x0.png">
            <a:extLst>
              <a:ext uri="{FF2B5EF4-FFF2-40B4-BE49-F238E27FC236}">
                <a16:creationId xmlns:a16="http://schemas.microsoft.com/office/drawing/2014/main" id="{810F09BE-D885-4A1F-8FA6-28BC7783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05" y="2343247"/>
            <a:ext cx="1206449" cy="7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BD0A08-1F87-465A-948E-1A0398B90AF7}"/>
              </a:ext>
            </a:extLst>
          </p:cNvPr>
          <p:cNvSpPr txBox="1"/>
          <p:nvPr/>
        </p:nvSpPr>
        <p:spPr>
          <a:xfrm>
            <a:off x="4508254" y="2435036"/>
            <a:ext cx="49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천식질병이</a:t>
            </a:r>
            <a:r>
              <a:rPr lang="ko-KR" altLang="en-US" dirty="0"/>
              <a:t>  </a:t>
            </a:r>
            <a:r>
              <a:rPr lang="ko-KR" altLang="en-US" b="1" dirty="0" err="1"/>
              <a:t>오존량에</a:t>
            </a:r>
            <a:r>
              <a:rPr lang="ko-KR" altLang="en-US" b="1" dirty="0"/>
              <a:t> 따른 환자 수 변화 확인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004555-57D4-47EC-818F-860857AA6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09518" y="5537670"/>
            <a:ext cx="1047720" cy="7275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ED67E0-2F27-4972-B325-1C498469C6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8" y="3990232"/>
            <a:ext cx="1255868" cy="6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8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3471</Words>
  <Application>Microsoft Office PowerPoint</Application>
  <PresentationFormat>와이드스크린</PresentationFormat>
  <Paragraphs>708</Paragraphs>
  <Slides>49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3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Windows 사용자</cp:lastModifiedBy>
  <cp:revision>1102</cp:revision>
  <dcterms:created xsi:type="dcterms:W3CDTF">2018-08-02T07:05:36Z</dcterms:created>
  <dcterms:modified xsi:type="dcterms:W3CDTF">2019-05-08T23:38:58Z</dcterms:modified>
  <cp:version>1000.0000.01</cp:version>
</cp:coreProperties>
</file>